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1" r:id="rId1"/>
  </p:sldMasterIdLst>
  <p:notesMasterIdLst>
    <p:notesMasterId r:id="rId25"/>
  </p:notesMasterIdLst>
  <p:sldIdLst>
    <p:sldId id="256" r:id="rId2"/>
    <p:sldId id="257" r:id="rId3"/>
    <p:sldId id="258" r:id="rId4"/>
    <p:sldId id="259" r:id="rId5"/>
    <p:sldId id="260" r:id="rId6"/>
    <p:sldId id="261" r:id="rId7"/>
    <p:sldId id="264" r:id="rId8"/>
    <p:sldId id="266" r:id="rId9"/>
    <p:sldId id="267" r:id="rId10"/>
    <p:sldId id="268" r:id="rId11"/>
    <p:sldId id="265"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1EF"/>
    <a:srgbClr val="00FF00"/>
    <a:srgbClr val="6FC91D"/>
    <a:srgbClr val="8EE11F"/>
    <a:srgbClr val="D77651"/>
    <a:srgbClr val="CB4613"/>
    <a:srgbClr val="FF7EFD"/>
    <a:srgbClr val="F09414"/>
    <a:srgbClr val="005DA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87" autoAdjust="0"/>
    <p:restoredTop sz="94712"/>
  </p:normalViewPr>
  <p:slideViewPr>
    <p:cSldViewPr snapToGrid="0" snapToObjects="1">
      <p:cViewPr>
        <p:scale>
          <a:sx n="76" d="100"/>
          <a:sy n="76" d="100"/>
        </p:scale>
        <p:origin x="-72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9BE03F-336E-456A-97F6-6E0308BA3AB9}" type="datetimeFigureOut">
              <a:rPr lang="fr-FR" smtClean="0"/>
              <a:t>11/04/2021</a:t>
            </a:fld>
            <a:endParaRPr lang="fr-F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E3863-332B-43AB-B708-D7A57B24B4FA}" type="slidenum">
              <a:rPr lang="fr-FR" smtClean="0"/>
              <a:t>‹N°›</a:t>
            </a:fld>
            <a:endParaRPr lang="fr-FR"/>
          </a:p>
        </p:txBody>
      </p:sp>
    </p:spTree>
    <p:extLst>
      <p:ext uri="{BB962C8B-B14F-4D97-AF65-F5344CB8AC3E}">
        <p14:creationId xmlns:p14="http://schemas.microsoft.com/office/powerpoint/2010/main" val="347757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Cliquez et modifiez le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07977295"/>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3848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Cliquez et modifiez le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882410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Cliquez et modifiez le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944975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Cliquez et modifiez le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67121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Cliquez et modifiez le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866729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Cliquez et modifiez le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36830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19533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8A87A34-81AB-432B-8DAE-1953F412C126}" type="datetimeFigureOut">
              <a:rPr lang="en-US" smtClean="0"/>
              <a:pPr/>
              <a:t>4/11/2021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151727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1987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Cliquez et modifiez le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4959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28087692"/>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21301815"/>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5411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04740033"/>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Cliquez et modifiez le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2122669"/>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911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8000">
              <a:schemeClr val="tx1"/>
            </a:gs>
            <a:gs pos="100000">
              <a:schemeClr val="bg2">
                <a:shade val="78000"/>
                <a:hueMod val="44000"/>
                <a:satMod val="200000"/>
                <a:lumMod val="69000"/>
              </a:schemeClr>
            </a:gs>
          </a:gsLst>
          <a:lin ang="360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4/11/2021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479575244"/>
      </p:ext>
    </p:extLst>
  </p:cSld>
  <p:clrMap bg1="dk1" tx1="lt1" bg2="dk2" tx2="lt2" accent1="accent1" accent2="accent2" accent3="accent3" accent4="accent4" accent5="accent5" accent6="accent6" hlink="hlink" folHlink="folHlink"/>
  <p:sldLayoutIdLst>
    <p:sldLayoutId id="2147484202" r:id="rId1"/>
    <p:sldLayoutId id="2147484203" r:id="rId2"/>
    <p:sldLayoutId id="2147484204" r:id="rId3"/>
    <p:sldLayoutId id="2147484205" r:id="rId4"/>
    <p:sldLayoutId id="2147484206" r:id="rId5"/>
    <p:sldLayoutId id="2147484207" r:id="rId6"/>
    <p:sldLayoutId id="2147484208" r:id="rId7"/>
    <p:sldLayoutId id="2147484209" r:id="rId8"/>
    <p:sldLayoutId id="2147484210" r:id="rId9"/>
    <p:sldLayoutId id="2147484211" r:id="rId10"/>
    <p:sldLayoutId id="2147484212" r:id="rId11"/>
    <p:sldLayoutId id="2147484213" r:id="rId12"/>
    <p:sldLayoutId id="2147484214" r:id="rId13"/>
    <p:sldLayoutId id="2147484215" r:id="rId14"/>
    <p:sldLayoutId id="2147484216" r:id="rId15"/>
    <p:sldLayoutId id="2147484217" r:id="rId16"/>
    <p:sldLayoutId id="2147484218"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hyperlink" Target="http://www.dicoptic.izispot.com/verre_convexe_399.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uite.fr/actualite/produit/68895/les-verres-speciaux-dessilor-senrichissent-dun-verre-facette-gommee" TargetMode="External"/><Relationship Id="rId2" Type="http://schemas.openxmlformats.org/officeDocument/2006/relationships/image" Target="../media/image16.gif"/><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b="57423"/>
          <a:stretch/>
        </p:blipFill>
        <p:spPr>
          <a:xfrm>
            <a:off x="1026171" y="1529255"/>
            <a:ext cx="7108896" cy="1040524"/>
          </a:xfrm>
          <a:prstGeom prst="rect">
            <a:avLst/>
          </a:prstGeom>
          <a:gradFill>
            <a:gsLst>
              <a:gs pos="0">
                <a:schemeClr val="tx1"/>
              </a:gs>
              <a:gs pos="59000">
                <a:schemeClr val="bg2">
                  <a:shade val="100000"/>
                  <a:hueMod val="100000"/>
                  <a:satMod val="110000"/>
                  <a:lumMod val="130000"/>
                </a:schemeClr>
              </a:gs>
              <a:gs pos="38000">
                <a:schemeClr val="tx1"/>
              </a:gs>
            </a:gsLst>
            <a:lin ang="2520000" scaled="0"/>
          </a:gradFill>
          <a:effectLst/>
          <a:scene3d>
            <a:camera prst="obliqueBottomLeft"/>
            <a:lightRig rig="threePt" dir="t"/>
          </a:scene3d>
        </p:spPr>
      </p:pic>
      <p:sp>
        <p:nvSpPr>
          <p:cNvPr id="2" name="Half Frame 1"/>
          <p:cNvSpPr/>
          <p:nvPr/>
        </p:nvSpPr>
        <p:spPr>
          <a:xfrm>
            <a:off x="1" y="425667"/>
            <a:ext cx="2811438" cy="6432333"/>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Flowchart: Process 2"/>
          <p:cNvSpPr/>
          <p:nvPr/>
        </p:nvSpPr>
        <p:spPr>
          <a:xfrm>
            <a:off x="1" y="2569779"/>
            <a:ext cx="8966578" cy="1688322"/>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flipV="1">
            <a:off x="1" y="-2"/>
            <a:ext cx="12192000" cy="425669"/>
          </a:xfrm>
          <a:prstGeom prst="trapezoid">
            <a:avLst>
              <a:gd name="adj" fmla="val 0"/>
            </a:avLst>
          </a:prstGeom>
          <a:solidFill>
            <a:schemeClr val="bg1"/>
          </a:solidFill>
          <a:effectLst>
            <a:outerShdw blurRad="57150" dist="19050" dir="5400000" algn="ctr" rotWithShape="0">
              <a:srgbClr val="000000">
                <a:alpha val="63000"/>
              </a:srgbClr>
            </a:outerShdw>
            <a:softEdge rad="1270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b="1">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6" name="ZoneTexte 5"/>
          <p:cNvSpPr txBox="1"/>
          <p:nvPr/>
        </p:nvSpPr>
        <p:spPr>
          <a:xfrm>
            <a:off x="1" y="2711669"/>
            <a:ext cx="8828689" cy="1446550"/>
          </a:xfrm>
          <a:prstGeom prst="rect">
            <a:avLst/>
          </a:prstGeom>
          <a:noFill/>
          <a:scene3d>
            <a:camera prst="orthographicFront"/>
            <a:lightRig rig="threePt" dir="t"/>
          </a:scene3d>
          <a:sp3d>
            <a:bevelT prst="angle"/>
          </a:sp3d>
        </p:spPr>
        <p:txBody>
          <a:bodyPr wrap="square" rtlCol="0">
            <a:spAutoFit/>
          </a:bodyPr>
          <a:lstStyle/>
          <a:p>
            <a:r>
              <a:rPr lang="fr-FR" sz="8800" b="1" dirty="0" smtClean="0">
                <a:ln/>
                <a:gradFill>
                  <a:gsLst>
                    <a:gs pos="31000">
                      <a:schemeClr val="accent1"/>
                    </a:gs>
                    <a:gs pos="65000">
                      <a:schemeClr val="tx1"/>
                    </a:gs>
                  </a:gsLst>
                  <a:lin ang="10800000" scaled="1"/>
                </a:gradFill>
                <a:effectLst>
                  <a:outerShdw blurRad="38100" dist="19050" dir="2700000" algn="tl" rotWithShape="0">
                    <a:schemeClr val="dk1">
                      <a:lumMod val="50000"/>
                      <a:alpha val="40000"/>
                    </a:schemeClr>
                  </a:outerShdw>
                </a:effectLst>
              </a:rPr>
              <a:t>Les</a:t>
            </a:r>
            <a:r>
              <a:rPr lang="fr-FR" sz="6600" b="1" dirty="0" smtClean="0">
                <a:ln/>
                <a:gradFill>
                  <a:gsLst>
                    <a:gs pos="31000">
                      <a:schemeClr val="accent1"/>
                    </a:gs>
                    <a:gs pos="65000">
                      <a:schemeClr val="tx1"/>
                    </a:gs>
                  </a:gsLst>
                  <a:lin ang="10800000" scaled="1"/>
                </a:gradFill>
                <a:effectLst>
                  <a:outerShdw blurRad="38100" dist="19050" dir="2700000" algn="tl" rotWithShape="0">
                    <a:schemeClr val="dk1">
                      <a:lumMod val="50000"/>
                      <a:alpha val="40000"/>
                    </a:schemeClr>
                  </a:outerShdw>
                </a:effectLst>
              </a:rPr>
              <a:t> </a:t>
            </a:r>
            <a:r>
              <a:rPr lang="fr-FR" sz="8800" b="1" dirty="0" smtClean="0">
                <a:ln/>
                <a:gradFill>
                  <a:gsLst>
                    <a:gs pos="31000">
                      <a:schemeClr val="accent1"/>
                    </a:gs>
                    <a:gs pos="65000">
                      <a:schemeClr val="tx1"/>
                    </a:gs>
                  </a:gsLst>
                  <a:lin ang="10800000" scaled="1"/>
                </a:gradFill>
                <a:effectLst>
                  <a:outerShdw blurRad="38100" dist="19050" dir="2700000" algn="tl" rotWithShape="0">
                    <a:schemeClr val="dk1">
                      <a:lumMod val="50000"/>
                      <a:alpha val="40000"/>
                    </a:schemeClr>
                  </a:outerShdw>
                </a:effectLst>
              </a:rPr>
              <a:t>suppléments</a:t>
            </a:r>
            <a:endParaRPr lang="fr-FR" sz="6600" b="1" dirty="0">
              <a:ln/>
              <a:gradFill>
                <a:gsLst>
                  <a:gs pos="31000">
                    <a:schemeClr val="accent1"/>
                  </a:gs>
                  <a:gs pos="65000">
                    <a:schemeClr val="tx1"/>
                  </a:gs>
                </a:gsLst>
                <a:lin ang="10800000" scaled="1"/>
              </a:gradFill>
              <a:effectLst>
                <a:outerShdw blurRad="38100" dist="19050" dir="2700000" algn="tl" rotWithShape="0">
                  <a:schemeClr val="dk1">
                    <a:lumMod val="50000"/>
                    <a:alpha val="40000"/>
                  </a:schemeClr>
                </a:outerShdw>
              </a:effectLst>
            </a:endParaRPr>
          </a:p>
        </p:txBody>
      </p:sp>
      <p:sp>
        <p:nvSpPr>
          <p:cNvPr id="7" name="ZoneTexte 6"/>
          <p:cNvSpPr txBox="1"/>
          <p:nvPr/>
        </p:nvSpPr>
        <p:spPr>
          <a:xfrm>
            <a:off x="8318051" y="5231553"/>
            <a:ext cx="2537874" cy="584775"/>
          </a:xfrm>
          <a:prstGeom prst="rect">
            <a:avLst/>
          </a:prstGeom>
          <a:noFill/>
        </p:spPr>
        <p:txBody>
          <a:bodyPr wrap="none" rtlCol="0">
            <a:spAutoFit/>
          </a:bodyPr>
          <a:lstStyle/>
          <a:p>
            <a:r>
              <a:rPr lang="fr-FR" sz="3200" b="1" i="1" dirty="0" smtClean="0">
                <a:solidFill>
                  <a:srgbClr val="8EE11F"/>
                </a:solidFill>
                <a:effectLst>
                  <a:outerShdw blurRad="38100" dist="38100" dir="2700000" algn="tl">
                    <a:srgbClr val="000000">
                      <a:alpha val="43137"/>
                    </a:srgbClr>
                  </a:outerShdw>
                </a:effectLst>
              </a:rPr>
              <a:t>Réalisé par:</a:t>
            </a:r>
            <a:endParaRPr lang="fr-FR" sz="3200" b="1" i="1" dirty="0">
              <a:solidFill>
                <a:srgbClr val="8EE11F"/>
              </a:solidFill>
              <a:effectLst>
                <a:outerShdw blurRad="38100" dist="38100" dir="2700000" algn="tl">
                  <a:srgbClr val="000000">
                    <a:alpha val="43137"/>
                  </a:srgbClr>
                </a:outerShdw>
              </a:effectLst>
            </a:endParaRPr>
          </a:p>
        </p:txBody>
      </p:sp>
      <p:sp>
        <p:nvSpPr>
          <p:cNvPr id="8" name="ZoneTexte 7"/>
          <p:cNvSpPr txBox="1"/>
          <p:nvPr/>
        </p:nvSpPr>
        <p:spPr>
          <a:xfrm>
            <a:off x="7338951" y="6008925"/>
            <a:ext cx="4548249" cy="646331"/>
          </a:xfrm>
          <a:prstGeom prst="rect">
            <a:avLst/>
          </a:prstGeom>
          <a:noFill/>
        </p:spPr>
        <p:txBody>
          <a:bodyPr wrap="square" rtlCol="0">
            <a:spAutoFit/>
          </a:bodyPr>
          <a:lstStyle/>
          <a:p>
            <a:r>
              <a:rPr lang="fr-FR" sz="3600" b="1" dirty="0" smtClean="0">
                <a:solidFill>
                  <a:schemeClr val="bg1"/>
                </a:solidFill>
                <a:effectLst>
                  <a:outerShdw blurRad="38100" dist="38100" dir="2700000" algn="tl">
                    <a:srgbClr val="000000">
                      <a:alpha val="43137"/>
                    </a:srgbClr>
                  </a:outerShdw>
                </a:effectLst>
                <a:latin typeface="Algerian" pitchFamily="82" charset="0"/>
                <a:ea typeface="Zapfino" charset="0"/>
                <a:cs typeface="Zapfino" charset="0"/>
              </a:rPr>
              <a:t>Mlle. </a:t>
            </a:r>
            <a:r>
              <a:rPr lang="fr-FR" sz="3600" b="1" dirty="0" err="1" smtClean="0">
                <a:solidFill>
                  <a:schemeClr val="bg1"/>
                </a:solidFill>
                <a:effectLst>
                  <a:outerShdw blurRad="38100" dist="38100" dir="2700000" algn="tl">
                    <a:srgbClr val="000000">
                      <a:alpha val="43137"/>
                    </a:srgbClr>
                  </a:outerShdw>
                </a:effectLst>
                <a:latin typeface="Algerian" pitchFamily="82" charset="0"/>
                <a:ea typeface="Zapfino" charset="0"/>
                <a:cs typeface="Zapfino" charset="0"/>
              </a:rPr>
              <a:t>Ikram</a:t>
            </a:r>
            <a:r>
              <a:rPr lang="fr-FR" sz="3600" b="1" dirty="0" smtClean="0">
                <a:solidFill>
                  <a:schemeClr val="bg1"/>
                </a:solidFill>
                <a:effectLst>
                  <a:outerShdw blurRad="38100" dist="38100" dir="2700000" algn="tl">
                    <a:srgbClr val="000000">
                      <a:alpha val="43137"/>
                    </a:srgbClr>
                  </a:outerShdw>
                </a:effectLst>
                <a:latin typeface="Algerian" pitchFamily="82" charset="0"/>
                <a:ea typeface="Zapfino" charset="0"/>
                <a:cs typeface="Zapfino" charset="0"/>
              </a:rPr>
              <a:t> </a:t>
            </a:r>
            <a:r>
              <a:rPr lang="fr-FR" sz="3600" b="1" dirty="0" err="1" smtClean="0">
                <a:solidFill>
                  <a:schemeClr val="bg1"/>
                </a:solidFill>
                <a:effectLst>
                  <a:outerShdw blurRad="38100" dist="38100" dir="2700000" algn="tl">
                    <a:srgbClr val="000000">
                      <a:alpha val="43137"/>
                    </a:srgbClr>
                  </a:outerShdw>
                </a:effectLst>
                <a:latin typeface="Algerian" pitchFamily="82" charset="0"/>
                <a:ea typeface="Zapfino" charset="0"/>
                <a:cs typeface="Zapfino" charset="0"/>
              </a:rPr>
              <a:t>Irkha</a:t>
            </a:r>
            <a:endParaRPr lang="fr-FR" sz="3600" b="1" dirty="0">
              <a:solidFill>
                <a:schemeClr val="bg1"/>
              </a:solidFill>
              <a:effectLst>
                <a:outerShdw blurRad="38100" dist="38100" dir="2700000" algn="tl">
                  <a:srgbClr val="000000">
                    <a:alpha val="43137"/>
                  </a:srgbClr>
                </a:outerShdw>
              </a:effectLst>
              <a:latin typeface="Algerian" pitchFamily="82" charset="0"/>
              <a:ea typeface="Zapfino" charset="0"/>
              <a:cs typeface="Zapfino" charset="0"/>
            </a:endParaRPr>
          </a:p>
        </p:txBody>
      </p:sp>
    </p:spTree>
    <p:extLst>
      <p:ext uri="{BB962C8B-B14F-4D97-AF65-F5344CB8AC3E}">
        <p14:creationId xmlns:p14="http://schemas.microsoft.com/office/powerpoint/2010/main" val="15771151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2500"/>
                            </p:stCondLst>
                            <p:childTnLst>
                              <p:par>
                                <p:cTn id="13" presetID="22" presetClass="entr" presetSubtype="4"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Content Placeholder 1"/>
          <p:cNvSpPr>
            <a:spLocks noGrp="1"/>
          </p:cNvSpPr>
          <p:nvPr>
            <p:ph idx="1"/>
          </p:nvPr>
        </p:nvSpPr>
        <p:spPr>
          <a:xfrm>
            <a:off x="368490" y="1651379"/>
            <a:ext cx="11505061" cy="3220872"/>
          </a:xfrm>
        </p:spPr>
        <p:txBody>
          <a:bodyPr>
            <a:normAutofit/>
          </a:bodyPr>
          <a:lstStyle/>
          <a:p>
            <a:r>
              <a:rPr lang="fr-FR" dirty="0">
                <a:solidFill>
                  <a:schemeClr val="bg1"/>
                </a:solidFill>
              </a:rPr>
              <a:t>Les diamètres standards vont de généralement par pas de 5 mm du diamètre 50 au 85 mm (ce n'est toutefois pas une règle absolue). Les verriers ne proposent bien sûr pas tous ces diamètres sur tous leurs </a:t>
            </a:r>
            <a:r>
              <a:rPr lang="fr-FR" dirty="0" smtClean="0">
                <a:solidFill>
                  <a:schemeClr val="bg1"/>
                </a:solidFill>
              </a:rPr>
              <a:t>produits.</a:t>
            </a:r>
            <a:endParaRPr lang="fr-FR" dirty="0">
              <a:solidFill>
                <a:schemeClr val="bg1"/>
              </a:solidFill>
            </a:endParaRPr>
          </a:p>
          <a:p>
            <a:r>
              <a:rPr lang="fr-FR" dirty="0" smtClean="0">
                <a:solidFill>
                  <a:schemeClr val="bg1"/>
                </a:solidFill>
              </a:rPr>
              <a:t>Dans </a:t>
            </a:r>
            <a:r>
              <a:rPr lang="fr-FR" dirty="0">
                <a:solidFill>
                  <a:schemeClr val="bg1"/>
                </a:solidFill>
              </a:rPr>
              <a:t>le cas d'un verre convexe, on sait que plus le diamètre est grand plus le verre est épais au </a:t>
            </a:r>
            <a:r>
              <a:rPr lang="fr-FR" dirty="0" smtClean="0">
                <a:solidFill>
                  <a:schemeClr val="bg1"/>
                </a:solidFill>
              </a:rPr>
              <a:t>centre, il </a:t>
            </a:r>
            <a:r>
              <a:rPr lang="fr-FR" dirty="0">
                <a:solidFill>
                  <a:schemeClr val="bg1"/>
                </a:solidFill>
              </a:rPr>
              <a:t>est donc intéressant de choisir le diamètre juste nécessaire pour pouvoir monter le verre dans la monture. On peut donc demander un verre avec un diamètre spécial (dia 58 par exemple). Le principe d'usinage des verres ne permet pas de faire de très petits verres </a:t>
            </a:r>
            <a:r>
              <a:rPr lang="fr-FR" dirty="0" smtClean="0">
                <a:solidFill>
                  <a:schemeClr val="bg1"/>
                </a:solidFill>
              </a:rPr>
              <a:t>et </a:t>
            </a:r>
            <a:r>
              <a:rPr lang="fr-FR" dirty="0">
                <a:solidFill>
                  <a:schemeClr val="bg1"/>
                </a:solidFill>
              </a:rPr>
              <a:t>on est limité en général à un diamètre minimal de 40 à 50 </a:t>
            </a:r>
            <a:r>
              <a:rPr lang="fr-FR" dirty="0" err="1">
                <a:solidFill>
                  <a:schemeClr val="bg1"/>
                </a:solidFill>
              </a:rPr>
              <a:t>mm.</a:t>
            </a:r>
            <a:endParaRPr lang="fr-FR" dirty="0">
              <a:solidFill>
                <a:schemeClr val="bg1"/>
              </a:solidFill>
            </a:endParaRPr>
          </a:p>
        </p:txBody>
      </p:sp>
      <p:sp>
        <p:nvSpPr>
          <p:cNvPr id="4" name="TextBox 3"/>
          <p:cNvSpPr txBox="1"/>
          <p:nvPr/>
        </p:nvSpPr>
        <p:spPr>
          <a:xfrm>
            <a:off x="1255594" y="291562"/>
            <a:ext cx="6837528" cy="1015663"/>
          </a:xfrm>
          <a:prstGeom prst="rect">
            <a:avLst/>
          </a:prstGeom>
          <a:noFill/>
        </p:spPr>
        <p:txBody>
          <a:bodyPr wrap="square" rtlCol="0">
            <a:spAutoFit/>
          </a:bodyPr>
          <a:lstStyle/>
          <a:p>
            <a:r>
              <a:rPr lang="fr-F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Diamètre </a:t>
            </a:r>
            <a:r>
              <a:rPr lang="fr-FR"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spécial</a:t>
            </a:r>
            <a:r>
              <a:rPr lang="fr-F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fr-FR"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8" name="Picture 7" descr="http://www.dicoptic.izispot.com/image_820.jpg"/>
          <p:cNvPicPr/>
          <p:nvPr/>
        </p:nvPicPr>
        <p:blipFill>
          <a:blip r:embed="rId2">
            <a:extLst>
              <a:ext uri="{28A0092B-C50C-407E-A947-70E740481C1C}">
                <a14:useLocalDpi xmlns:a14="http://schemas.microsoft.com/office/drawing/2010/main" val="0"/>
              </a:ext>
            </a:extLst>
          </a:blip>
          <a:srcRect/>
          <a:stretch>
            <a:fillRect/>
          </a:stretch>
        </p:blipFill>
        <p:spPr bwMode="auto">
          <a:xfrm>
            <a:off x="8093122" y="4872251"/>
            <a:ext cx="3617081" cy="1037230"/>
          </a:xfrm>
          <a:prstGeom prst="rect">
            <a:avLst/>
          </a:prstGeom>
          <a:ln w="38100" cap="sq">
            <a:solidFill>
              <a:srgbClr val="000000"/>
            </a:solidFill>
            <a:prstDash val="solid"/>
            <a:miter lim="800000"/>
          </a:ln>
          <a:effectLst>
            <a:outerShdw blurRad="50800" dist="38100" dir="5400000" algn="t" rotWithShape="0">
              <a:prstClr val="black">
                <a:alpha val="40000"/>
              </a:prstClr>
            </a:outerShdw>
          </a:effectLst>
        </p:spPr>
      </p:pic>
      <p:sp>
        <p:nvSpPr>
          <p:cNvPr id="5" name="TextBox 4"/>
          <p:cNvSpPr txBox="1"/>
          <p:nvPr/>
        </p:nvSpPr>
        <p:spPr>
          <a:xfrm>
            <a:off x="8429764" y="5934670"/>
            <a:ext cx="2943795" cy="92333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b="1" dirty="0">
                <a:solidFill>
                  <a:schemeClr val="bg1"/>
                </a:solidFill>
              </a:rPr>
              <a:t>Exemple d'un verre convexe +</a:t>
            </a:r>
            <a:r>
              <a:rPr lang="fr-FR" b="1" dirty="0" smtClean="0">
                <a:solidFill>
                  <a:schemeClr val="bg1"/>
                </a:solidFill>
              </a:rPr>
              <a:t>6.00 </a:t>
            </a:r>
            <a:r>
              <a:rPr lang="fr-FR" b="1" dirty="0">
                <a:solidFill>
                  <a:schemeClr val="bg1"/>
                </a:solidFill>
              </a:rPr>
              <a:t>en différents diamètres </a:t>
            </a:r>
            <a:endParaRPr lang="fr-FR" dirty="0">
              <a:solidFill>
                <a:schemeClr val="bg1"/>
              </a:solidFill>
            </a:endParaRPr>
          </a:p>
        </p:txBody>
      </p:sp>
    </p:spTree>
    <p:extLst>
      <p:ext uri="{BB962C8B-B14F-4D97-AF65-F5344CB8AC3E}">
        <p14:creationId xmlns:p14="http://schemas.microsoft.com/office/powerpoint/2010/main" val="206875495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par>
                          <p:cTn id="17" fill="hold">
                            <p:stCondLst>
                              <p:cond delay="1000"/>
                            </p:stCondLst>
                            <p:childTnLst>
                              <p:par>
                                <p:cTn id="18" presetID="14" presetClass="entr" presetSubtype="1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Content Placeholder 1"/>
          <p:cNvSpPr>
            <a:spLocks noGrp="1"/>
          </p:cNvSpPr>
          <p:nvPr>
            <p:ph idx="1"/>
          </p:nvPr>
        </p:nvSpPr>
        <p:spPr>
          <a:xfrm>
            <a:off x="680321" y="1736372"/>
            <a:ext cx="10892980" cy="1361670"/>
          </a:xfrm>
        </p:spPr>
        <p:txBody>
          <a:bodyPr/>
          <a:lstStyle/>
          <a:p>
            <a:r>
              <a:rPr lang="fr-FR" dirty="0" smtClean="0">
                <a:solidFill>
                  <a:schemeClr val="bg1"/>
                </a:solidFill>
              </a:rPr>
              <a:t>Dans le cas d’un </a:t>
            </a:r>
            <a:r>
              <a:rPr lang="fr-FR" dirty="0">
                <a:solidFill>
                  <a:schemeClr val="bg1"/>
                </a:solidFill>
              </a:rPr>
              <a:t>verre convexe, le diamètre choisi va influencer l'épaisseur qui sera réalisée au centre </a:t>
            </a:r>
            <a:r>
              <a:rPr lang="fr-FR" b="1" dirty="0">
                <a:solidFill>
                  <a:schemeClr val="bg1"/>
                </a:solidFill>
              </a:rPr>
              <a:t>au moment de la fabrication du </a:t>
            </a:r>
            <a:r>
              <a:rPr lang="fr-FR" b="1" dirty="0" smtClean="0">
                <a:solidFill>
                  <a:schemeClr val="bg1"/>
                </a:solidFill>
              </a:rPr>
              <a:t>verre </a:t>
            </a:r>
            <a:r>
              <a:rPr lang="fr-FR" dirty="0" smtClean="0">
                <a:solidFill>
                  <a:schemeClr val="bg1"/>
                </a:solidFill>
              </a:rPr>
              <a:t>alors </a:t>
            </a:r>
            <a:r>
              <a:rPr lang="fr-FR" dirty="0">
                <a:solidFill>
                  <a:schemeClr val="bg1"/>
                </a:solidFill>
              </a:rPr>
              <a:t>que pour un verre concave, l'épaisseur au centre ne change pas</a:t>
            </a:r>
          </a:p>
        </p:txBody>
      </p:sp>
      <p:pic>
        <p:nvPicPr>
          <p:cNvPr id="8" name="Picture 7" descr="http://www.dicoptic.izispot.com/image_821.jpg"/>
          <p:cNvPicPr/>
          <p:nvPr/>
        </p:nvPicPr>
        <p:blipFill>
          <a:blip r:embed="rId2">
            <a:extLst>
              <a:ext uri="{28A0092B-C50C-407E-A947-70E740481C1C}">
                <a14:useLocalDpi xmlns:a14="http://schemas.microsoft.com/office/drawing/2010/main" val="0"/>
              </a:ext>
            </a:extLst>
          </a:blip>
          <a:srcRect/>
          <a:stretch>
            <a:fillRect/>
          </a:stretch>
        </p:blipFill>
        <p:spPr bwMode="auto">
          <a:xfrm>
            <a:off x="1109874" y="3236794"/>
            <a:ext cx="3257550" cy="762000"/>
          </a:xfrm>
          <a:prstGeom prst="rect">
            <a:avLst/>
          </a:prstGeom>
          <a:ln w="38100" cap="sq">
            <a:solidFill>
              <a:srgbClr val="000000"/>
            </a:solidFill>
            <a:prstDash val="solid"/>
            <a:miter lim="800000"/>
          </a:ln>
          <a:effectLst>
            <a:outerShdw blurRad="50800" dist="38100" dir="8100000" algn="tr" rotWithShape="0">
              <a:prstClr val="black">
                <a:alpha val="40000"/>
              </a:prstClr>
            </a:outerShdw>
          </a:effectLst>
        </p:spPr>
      </p:pic>
      <p:sp>
        <p:nvSpPr>
          <p:cNvPr id="5" name="TextBox 4"/>
          <p:cNvSpPr txBox="1"/>
          <p:nvPr/>
        </p:nvSpPr>
        <p:spPr>
          <a:xfrm>
            <a:off x="1312386" y="4258102"/>
            <a:ext cx="2852525" cy="936000"/>
          </a:xfrm>
          <a:prstGeom prst="rect">
            <a:avLst/>
          </a:prstGeom>
          <a:ln>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b="1" dirty="0" err="1" smtClean="0">
                <a:solidFill>
                  <a:schemeClr val="bg1"/>
                </a:solidFill>
              </a:rPr>
              <a:t>Exemple:d'un</a:t>
            </a:r>
            <a:r>
              <a:rPr lang="fr-FR" b="1" dirty="0" smtClean="0">
                <a:solidFill>
                  <a:schemeClr val="bg1"/>
                </a:solidFill>
              </a:rPr>
              <a:t> </a:t>
            </a:r>
            <a:r>
              <a:rPr lang="fr-FR" b="1" dirty="0">
                <a:solidFill>
                  <a:schemeClr val="bg1"/>
                </a:solidFill>
              </a:rPr>
              <a:t>verre concave -6.00 en différents diamètres </a:t>
            </a:r>
            <a:endParaRPr lang="fr-FR" dirty="0">
              <a:solidFill>
                <a:schemeClr val="bg1"/>
              </a:solidFill>
            </a:endParaRPr>
          </a:p>
          <a:p>
            <a:endParaRPr lang="fr-FR" dirty="0">
              <a:solidFill>
                <a:schemeClr val="bg1"/>
              </a:solidFill>
            </a:endParaRPr>
          </a:p>
        </p:txBody>
      </p:sp>
    </p:spTree>
    <p:extLst>
      <p:ext uri="{BB962C8B-B14F-4D97-AF65-F5344CB8AC3E}">
        <p14:creationId xmlns:p14="http://schemas.microsoft.com/office/powerpoint/2010/main" val="20687549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58000">
              <a:schemeClr val="tx1"/>
            </a:gs>
            <a:gs pos="100000">
              <a:schemeClr val="bg2">
                <a:shade val="78000"/>
                <a:hueMod val="44000"/>
                <a:satMod val="200000"/>
                <a:lumMod val="69000"/>
              </a:schemeClr>
            </a:gs>
          </a:gsLst>
          <a:lin ang="3600000" scaled="0"/>
          <a:tileRect/>
        </a:gradFill>
        <a:effectLst/>
      </p:bgPr>
    </p:bg>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307075" y="1473958"/>
            <a:ext cx="11559653" cy="4817660"/>
          </a:xfrm>
        </p:spPr>
        <p:txBody>
          <a:bodyPr>
            <a:noAutofit/>
          </a:bodyPr>
          <a:lstStyle/>
          <a:p>
            <a:r>
              <a:rPr lang="fr-FR" sz="1800" dirty="0">
                <a:solidFill>
                  <a:schemeClr val="bg1"/>
                </a:solidFill>
              </a:rPr>
              <a:t>Permet d'adapter l'épaisseur du verre à des contraintes de montage (monture percée, Rainurage</a:t>
            </a:r>
            <a:r>
              <a:rPr lang="fr-FR" sz="1800" dirty="0" smtClean="0">
                <a:solidFill>
                  <a:schemeClr val="bg1"/>
                </a:solidFill>
              </a:rPr>
              <a:t>,...).</a:t>
            </a:r>
          </a:p>
          <a:p>
            <a:r>
              <a:rPr lang="fr-FR" sz="1800" dirty="0" smtClean="0">
                <a:solidFill>
                  <a:schemeClr val="bg1"/>
                </a:solidFill>
              </a:rPr>
              <a:t>Une épaisseur spéciale correspond toujours à une contrainte d'épaisseur minimale. Le </a:t>
            </a:r>
            <a:r>
              <a:rPr lang="fr-FR" sz="1800" dirty="0">
                <a:solidFill>
                  <a:schemeClr val="bg1"/>
                </a:solidFill>
              </a:rPr>
              <a:t>fabricant peut fort bien livrer un verre plus épais si une autre contrainte vient limiter l'épaisseur du verre lors du calcul. Par exemple, si vous demandez un verre PLAN avec 1mm au bord, vous recevrez sans doute un verre qui fera 2 mm au bord car c'est l'épaisseur au centre minimale du fabricant qui viendra surcharger votre contrainte</a:t>
            </a:r>
            <a:r>
              <a:rPr lang="fr-FR" sz="1800" dirty="0" smtClean="0">
                <a:solidFill>
                  <a:schemeClr val="bg1"/>
                </a:solidFill>
              </a:rPr>
              <a:t>.</a:t>
            </a:r>
          </a:p>
          <a:p>
            <a:r>
              <a:rPr lang="fr-FR" sz="1800" dirty="0" smtClean="0">
                <a:solidFill>
                  <a:schemeClr val="bg1"/>
                </a:solidFill>
              </a:rPr>
              <a:t>Selon </a:t>
            </a:r>
            <a:r>
              <a:rPr lang="fr-FR" sz="1800" dirty="0">
                <a:solidFill>
                  <a:schemeClr val="bg1"/>
                </a:solidFill>
              </a:rPr>
              <a:t>le type de montage, on peut avoir besoin d'une épaisseur spéciale au bord le plus mince. La liste ci-dessous donne les épaisseurs les plus couramment utilisées par les opticiens</a:t>
            </a:r>
            <a:r>
              <a:rPr lang="fr-FR" sz="1800" dirty="0" smtClean="0">
                <a:solidFill>
                  <a:schemeClr val="bg1"/>
                </a:solidFill>
              </a:rPr>
              <a:t>.</a:t>
            </a:r>
            <a:r>
              <a:rPr lang="fr-FR" sz="1800" dirty="0">
                <a:solidFill>
                  <a:schemeClr val="bg1"/>
                </a:solidFill>
              </a:rPr>
              <a:t/>
            </a:r>
            <a:br>
              <a:rPr lang="fr-FR" sz="1800" dirty="0">
                <a:solidFill>
                  <a:schemeClr val="bg1"/>
                </a:solidFill>
              </a:rPr>
            </a:br>
            <a:r>
              <a:rPr lang="fr-FR" sz="1800" dirty="0">
                <a:solidFill>
                  <a:schemeClr val="bg1"/>
                </a:solidFill>
              </a:rPr>
              <a:t/>
            </a:r>
            <a:br>
              <a:rPr lang="fr-FR" sz="1800" dirty="0">
                <a:solidFill>
                  <a:schemeClr val="bg1"/>
                </a:solidFill>
              </a:rPr>
            </a:br>
            <a:r>
              <a:rPr lang="fr-FR" sz="1800" b="1" dirty="0">
                <a:solidFill>
                  <a:schemeClr val="bg1"/>
                </a:solidFill>
              </a:rPr>
              <a:t>Monture cerclée métal               </a:t>
            </a:r>
            <a:r>
              <a:rPr lang="fr-FR" sz="1800" dirty="0">
                <a:solidFill>
                  <a:schemeClr val="bg1"/>
                </a:solidFill>
              </a:rPr>
              <a:t>: 0.8 à 1.0 mm au bord le plus mince.</a:t>
            </a:r>
            <a:br>
              <a:rPr lang="fr-FR" sz="1800" dirty="0">
                <a:solidFill>
                  <a:schemeClr val="bg1"/>
                </a:solidFill>
              </a:rPr>
            </a:br>
            <a:r>
              <a:rPr lang="fr-FR" sz="1800" b="1" dirty="0">
                <a:solidFill>
                  <a:schemeClr val="bg1"/>
                </a:solidFill>
              </a:rPr>
              <a:t>Monture cerclée plastique         </a:t>
            </a:r>
            <a:r>
              <a:rPr lang="fr-FR" sz="1800" dirty="0">
                <a:solidFill>
                  <a:schemeClr val="bg1"/>
                </a:solidFill>
              </a:rPr>
              <a:t>: 0.6 à 0.8 mm au bord le plus mince.</a:t>
            </a:r>
            <a:br>
              <a:rPr lang="fr-FR" sz="1800" dirty="0">
                <a:solidFill>
                  <a:schemeClr val="bg1"/>
                </a:solidFill>
              </a:rPr>
            </a:br>
            <a:r>
              <a:rPr lang="fr-FR" sz="1800" b="1" dirty="0">
                <a:solidFill>
                  <a:schemeClr val="bg1"/>
                </a:solidFill>
              </a:rPr>
              <a:t>Monture à fil nylon (style </a:t>
            </a:r>
            <a:r>
              <a:rPr lang="fr-FR" sz="1800" b="1" dirty="0" err="1">
                <a:solidFill>
                  <a:schemeClr val="bg1"/>
                </a:solidFill>
              </a:rPr>
              <a:t>Nylor</a:t>
            </a:r>
            <a:r>
              <a:rPr lang="fr-FR" sz="1800" b="1" dirty="0">
                <a:solidFill>
                  <a:schemeClr val="bg1"/>
                </a:solidFill>
              </a:rPr>
              <a:t>) </a:t>
            </a:r>
            <a:r>
              <a:rPr lang="fr-FR" sz="1800" dirty="0">
                <a:solidFill>
                  <a:schemeClr val="bg1"/>
                </a:solidFill>
              </a:rPr>
              <a:t>: 1.6 à 1.8 mm au bord le plus mince.</a:t>
            </a:r>
            <a:br>
              <a:rPr lang="fr-FR" sz="1800" dirty="0">
                <a:solidFill>
                  <a:schemeClr val="bg1"/>
                </a:solidFill>
              </a:rPr>
            </a:br>
            <a:r>
              <a:rPr lang="fr-FR" sz="1800" b="1" dirty="0">
                <a:solidFill>
                  <a:schemeClr val="bg1"/>
                </a:solidFill>
              </a:rPr>
              <a:t>Monture percée (ou crantée)     </a:t>
            </a:r>
            <a:r>
              <a:rPr lang="fr-FR" sz="1800" dirty="0">
                <a:solidFill>
                  <a:schemeClr val="bg1"/>
                </a:solidFill>
              </a:rPr>
              <a:t>: 1.8 à 2.2 mm </a:t>
            </a:r>
            <a:r>
              <a:rPr lang="fr-FR" sz="1800" dirty="0" smtClean="0">
                <a:solidFill>
                  <a:schemeClr val="bg1"/>
                </a:solidFill>
              </a:rPr>
              <a:t>au </a:t>
            </a:r>
            <a:r>
              <a:rPr lang="fr-FR" sz="1800" dirty="0">
                <a:solidFill>
                  <a:schemeClr val="bg1"/>
                </a:solidFill>
              </a:rPr>
              <a:t>point de </a:t>
            </a:r>
            <a:r>
              <a:rPr lang="fr-FR" sz="1800" dirty="0" smtClean="0">
                <a:solidFill>
                  <a:schemeClr val="bg1"/>
                </a:solidFill>
              </a:rPr>
              <a:t>perçage.</a:t>
            </a:r>
            <a:r>
              <a:rPr lang="fr-FR" sz="1800" dirty="0">
                <a:solidFill>
                  <a:schemeClr val="bg1"/>
                </a:solidFill>
              </a:rPr>
              <a:t/>
            </a:r>
            <a:br>
              <a:rPr lang="fr-FR" sz="1800" dirty="0">
                <a:solidFill>
                  <a:schemeClr val="bg1"/>
                </a:solidFill>
              </a:rPr>
            </a:br>
            <a:r>
              <a:rPr lang="fr-FR" sz="1800" b="1" dirty="0" smtClean="0">
                <a:solidFill>
                  <a:schemeClr val="bg1"/>
                </a:solidFill>
              </a:rPr>
              <a:t>Monture </a:t>
            </a:r>
            <a:r>
              <a:rPr lang="fr-FR" sz="1800" b="1" dirty="0">
                <a:solidFill>
                  <a:schemeClr val="bg1"/>
                </a:solidFill>
              </a:rPr>
              <a:t>percée sur la tranche   </a:t>
            </a:r>
            <a:r>
              <a:rPr lang="fr-FR" sz="1800" dirty="0">
                <a:solidFill>
                  <a:schemeClr val="bg1"/>
                </a:solidFill>
              </a:rPr>
              <a:t>: Ici le verre est percé sur sa tranche et les </a:t>
            </a:r>
            <a:r>
              <a:rPr lang="fr-FR" sz="1800" dirty="0" smtClean="0">
                <a:solidFill>
                  <a:schemeClr val="bg1"/>
                </a:solidFill>
              </a:rPr>
              <a:t>branches sont vissées dans le bord du verre, ce qui nécessite une épaisseur de 3 à 4 mm au bord, au niveau des points de perçage.</a:t>
            </a:r>
            <a:r>
              <a:rPr lang="fr-FR" sz="1800" dirty="0">
                <a:solidFill>
                  <a:schemeClr val="bg1"/>
                </a:solidFill>
              </a:rPr>
              <a:t/>
            </a:r>
            <a:br>
              <a:rPr lang="fr-FR" sz="1800" dirty="0">
                <a:solidFill>
                  <a:schemeClr val="bg1"/>
                </a:solidFill>
              </a:rPr>
            </a:br>
            <a:endParaRPr lang="fr-FR" sz="1800" dirty="0">
              <a:solidFill>
                <a:schemeClr val="bg1"/>
              </a:solidFill>
            </a:endParaRPr>
          </a:p>
        </p:txBody>
      </p:sp>
      <p:sp>
        <p:nvSpPr>
          <p:cNvPr id="4" name="TextBox 3"/>
          <p:cNvSpPr txBox="1"/>
          <p:nvPr/>
        </p:nvSpPr>
        <p:spPr>
          <a:xfrm>
            <a:off x="764275" y="153062"/>
            <a:ext cx="8284191" cy="1200329"/>
          </a:xfrm>
          <a:prstGeom prst="rect">
            <a:avLst/>
          </a:prstGeom>
          <a:noFill/>
        </p:spPr>
        <p:txBody>
          <a:bodyPr wrap="square" rtlCol="0">
            <a:spAutoFit/>
          </a:bodyPr>
          <a:lstStyle/>
          <a:p>
            <a:r>
              <a:rPr lang="fr-FR"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Epaisseur spéciale</a:t>
            </a:r>
          </a:p>
        </p:txBody>
      </p:sp>
    </p:spTree>
    <p:extLst>
      <p:ext uri="{BB962C8B-B14F-4D97-AF65-F5344CB8AC3E}">
        <p14:creationId xmlns:p14="http://schemas.microsoft.com/office/powerpoint/2010/main" val="66992749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58000">
              <a:schemeClr val="tx1"/>
            </a:gs>
            <a:gs pos="100000">
              <a:schemeClr val="bg2">
                <a:shade val="78000"/>
                <a:hueMod val="44000"/>
                <a:satMod val="200000"/>
                <a:lumMod val="69000"/>
              </a:schemeClr>
            </a:gs>
          </a:gsLst>
          <a:lin ang="3600000" scaled="0"/>
          <a:tileRect/>
        </a:gradFill>
        <a:effectLst/>
      </p:bgPr>
    </p:bg>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8494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395785" y="1722723"/>
            <a:ext cx="11354937" cy="4596189"/>
          </a:xfrm>
        </p:spPr>
        <p:txBody>
          <a:bodyPr>
            <a:noAutofit/>
          </a:bodyPr>
          <a:lstStyle/>
          <a:p>
            <a:r>
              <a:rPr lang="fr-FR" sz="2700" dirty="0">
                <a:solidFill>
                  <a:schemeClr val="bg1"/>
                </a:solidFill>
              </a:rPr>
              <a:t>La </a:t>
            </a:r>
            <a:r>
              <a:rPr lang="fr-FR" sz="2700" b="1" u="sng" dirty="0">
                <a:solidFill>
                  <a:schemeClr val="bg1"/>
                </a:solidFill>
              </a:rPr>
              <a:t>base du verre</a:t>
            </a:r>
            <a:r>
              <a:rPr lang="fr-FR" sz="2700" dirty="0">
                <a:solidFill>
                  <a:schemeClr val="bg1"/>
                </a:solidFill>
              </a:rPr>
              <a:t> est principalement choisie en fonction de la </a:t>
            </a:r>
            <a:r>
              <a:rPr lang="fr-FR" sz="2700" b="1" u="sng" dirty="0">
                <a:solidFill>
                  <a:schemeClr val="bg1"/>
                </a:solidFill>
              </a:rPr>
              <a:t>puissance</a:t>
            </a:r>
            <a:r>
              <a:rPr lang="fr-FR" sz="2700" dirty="0">
                <a:solidFill>
                  <a:schemeClr val="bg1"/>
                </a:solidFill>
              </a:rPr>
              <a:t> </a:t>
            </a:r>
            <a:r>
              <a:rPr lang="fr-FR" sz="2700" dirty="0" smtClean="0">
                <a:solidFill>
                  <a:schemeClr val="bg1"/>
                </a:solidFill>
              </a:rPr>
              <a:t>prescrite.</a:t>
            </a:r>
          </a:p>
          <a:p>
            <a:r>
              <a:rPr lang="fr-FR" sz="2700" dirty="0">
                <a:solidFill>
                  <a:schemeClr val="bg1"/>
                </a:solidFill>
              </a:rPr>
              <a:t>Pour une monture très cintrée, il faudra une base cambrée (généralement une base autour de 8.00 dioptries) alors que pour une monture très peu cintrée, on cherchera à avoir une base la plus plate possible. Bien entendu, on ne peut pas toujours parfaitement adapter la base du verre à celle de la monture. Il est très difficile de réaliser un verre fort </a:t>
            </a:r>
            <a:r>
              <a:rPr lang="fr-FR" sz="2700" b="1" u="sng" dirty="0">
                <a:solidFill>
                  <a:schemeClr val="bg1"/>
                </a:solidFill>
              </a:rPr>
              <a:t>concave</a:t>
            </a:r>
            <a:r>
              <a:rPr lang="fr-FR" sz="2700" dirty="0">
                <a:solidFill>
                  <a:schemeClr val="bg1"/>
                </a:solidFill>
              </a:rPr>
              <a:t> avec une base très cambrée. Par exemple, un -5.00 avec une base 8.00 est difficile à réaliser car il faut usiner une courbure autour de 13.00 dioptries en face arrière et généralement sur un très grand diamètre.</a:t>
            </a:r>
            <a:br>
              <a:rPr lang="fr-FR" sz="2700" dirty="0">
                <a:solidFill>
                  <a:schemeClr val="bg1"/>
                </a:solidFill>
              </a:rPr>
            </a:br>
            <a:endParaRPr lang="fr-FR" sz="2700" dirty="0">
              <a:solidFill>
                <a:schemeClr val="bg1"/>
              </a:solidFill>
            </a:endParaRPr>
          </a:p>
        </p:txBody>
      </p:sp>
      <p:sp>
        <p:nvSpPr>
          <p:cNvPr id="4" name="TextBox 3"/>
          <p:cNvSpPr txBox="1"/>
          <p:nvPr/>
        </p:nvSpPr>
        <p:spPr>
          <a:xfrm>
            <a:off x="1187355" y="153062"/>
            <a:ext cx="6782938" cy="1200329"/>
          </a:xfrm>
          <a:prstGeom prst="rect">
            <a:avLst/>
          </a:prstGeom>
          <a:noFill/>
        </p:spPr>
        <p:txBody>
          <a:bodyPr wrap="square" rtlCol="0">
            <a:spAutoFit/>
          </a:bodyPr>
          <a:lstStyle/>
          <a:p>
            <a:r>
              <a:rPr lang="fr-FR"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Base spéciale</a:t>
            </a:r>
          </a:p>
        </p:txBody>
      </p:sp>
    </p:spTree>
    <p:extLst>
      <p:ext uri="{BB962C8B-B14F-4D97-AF65-F5344CB8AC3E}">
        <p14:creationId xmlns:p14="http://schemas.microsoft.com/office/powerpoint/2010/main" val="669927491"/>
      </p:ext>
    </p:extLst>
  </p:cSld>
  <p:clrMapOvr>
    <a:overrideClrMapping bg1="dk1" tx1="lt1" bg2="dk2" tx2="lt2" accent1="accent1" accent2="accent2" accent3="accent3" accent4="accent4" accent5="accent5" accent6="accent6" hlink="hlink" folHlink="folHlink"/>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477672" y="1465513"/>
            <a:ext cx="11232107" cy="2383156"/>
          </a:xfrm>
        </p:spPr>
        <p:txBody>
          <a:bodyPr>
            <a:noAutofit/>
          </a:bodyPr>
          <a:lstStyle/>
          <a:p>
            <a:r>
              <a:rPr lang="fr-FR" dirty="0">
                <a:solidFill>
                  <a:schemeClr val="bg1"/>
                </a:solidFill>
              </a:rPr>
              <a:t>Pour un </a:t>
            </a:r>
            <a:r>
              <a:rPr lang="fr-FR" b="1" u="sng" dirty="0">
                <a:solidFill>
                  <a:schemeClr val="bg1"/>
                </a:solidFill>
              </a:rPr>
              <a:t>verre </a:t>
            </a:r>
            <a:r>
              <a:rPr lang="fr-FR" b="1" u="sng" dirty="0" smtClean="0">
                <a:solidFill>
                  <a:schemeClr val="bg1"/>
                </a:solidFill>
              </a:rPr>
              <a:t>convexe</a:t>
            </a:r>
            <a:r>
              <a:rPr lang="fr-FR" dirty="0" smtClean="0">
                <a:solidFill>
                  <a:schemeClr val="bg1"/>
                </a:solidFill>
              </a:rPr>
              <a:t>, </a:t>
            </a:r>
            <a:r>
              <a:rPr lang="fr-FR" dirty="0">
                <a:solidFill>
                  <a:schemeClr val="bg1"/>
                </a:solidFill>
              </a:rPr>
              <a:t>on est limité pour le choix de la base la plus plate par la cambrure de la face arrière (qui doit rester </a:t>
            </a:r>
            <a:r>
              <a:rPr lang="fr-FR" b="1" u="sng" dirty="0">
                <a:solidFill>
                  <a:schemeClr val="bg1"/>
                </a:solidFill>
              </a:rPr>
              <a:t>concave</a:t>
            </a:r>
            <a:r>
              <a:rPr lang="fr-FR" dirty="0">
                <a:solidFill>
                  <a:schemeClr val="bg1"/>
                </a:solidFill>
              </a:rPr>
              <a:t> d'au moins -1.50 dioptries pour éviter que les cils ne la touchent). Tous les verres ne sont donc pas </a:t>
            </a:r>
            <a:r>
              <a:rPr lang="fr-FR" dirty="0" err="1">
                <a:solidFill>
                  <a:schemeClr val="bg1"/>
                </a:solidFill>
              </a:rPr>
              <a:t>montables</a:t>
            </a:r>
            <a:r>
              <a:rPr lang="fr-FR" dirty="0">
                <a:solidFill>
                  <a:schemeClr val="bg1"/>
                </a:solidFill>
              </a:rPr>
              <a:t> dans toutes les montures. L'opticien peut aussi dans une certaine mesure, modifier légèrement la cambrure de la monture (avec une pince à cintrer).</a:t>
            </a:r>
            <a:br>
              <a:rPr lang="fr-FR" dirty="0">
                <a:solidFill>
                  <a:schemeClr val="bg1"/>
                </a:solidFill>
              </a:rPr>
            </a:br>
            <a:r>
              <a:rPr lang="fr-FR" dirty="0">
                <a:solidFill>
                  <a:schemeClr val="bg1"/>
                </a:solidFill>
              </a:rPr>
              <a:t/>
            </a:r>
            <a:br>
              <a:rPr lang="fr-FR" dirty="0">
                <a:solidFill>
                  <a:schemeClr val="bg1"/>
                </a:solidFill>
              </a:rPr>
            </a:br>
            <a:endParaRPr lang="fr-FR" dirty="0">
              <a:solidFill>
                <a:schemeClr val="bg1"/>
              </a:solidFill>
            </a:endParaRPr>
          </a:p>
        </p:txBody>
      </p:sp>
      <p:sp>
        <p:nvSpPr>
          <p:cNvPr id="4" name="TextBox 3"/>
          <p:cNvSpPr txBox="1"/>
          <p:nvPr/>
        </p:nvSpPr>
        <p:spPr>
          <a:xfrm>
            <a:off x="914399" y="3848669"/>
            <a:ext cx="6509983" cy="400110"/>
          </a:xfrm>
          <a:prstGeom prst="rect">
            <a:avLst/>
          </a:prstGeom>
          <a:noFill/>
        </p:spPr>
        <p:txBody>
          <a:bodyPr wrap="square" rtlCol="0">
            <a:spAutoFit/>
          </a:bodyPr>
          <a:lstStyle/>
          <a:p>
            <a:r>
              <a:rPr lang="fr-FR" sz="2000" b="1" u="sng" dirty="0">
                <a:solidFill>
                  <a:srgbClr val="6FC91D"/>
                </a:solidFill>
              </a:rPr>
              <a:t>Exemple d'un verre -3.00 sur une monture cintrée </a:t>
            </a:r>
            <a:endParaRPr lang="fr-FR" sz="2000" u="sng" dirty="0">
              <a:solidFill>
                <a:srgbClr val="6FC91D"/>
              </a:solidFill>
            </a:endParaRPr>
          </a:p>
        </p:txBody>
      </p:sp>
      <p:pic>
        <p:nvPicPr>
          <p:cNvPr id="9" name="Picture 8" descr="http://www.dicoptic.izispot.com/image_810.jpg"/>
          <p:cNvPicPr/>
          <p:nvPr/>
        </p:nvPicPr>
        <p:blipFill>
          <a:blip r:embed="rId2">
            <a:extLst>
              <a:ext uri="{28A0092B-C50C-407E-A947-70E740481C1C}">
                <a14:useLocalDpi xmlns:a14="http://schemas.microsoft.com/office/drawing/2010/main" val="0"/>
              </a:ext>
            </a:extLst>
          </a:blip>
          <a:srcRect/>
          <a:stretch>
            <a:fillRect/>
          </a:stretch>
        </p:blipFill>
        <p:spPr bwMode="auto">
          <a:xfrm>
            <a:off x="3043452" y="4390737"/>
            <a:ext cx="2518012" cy="1805343"/>
          </a:xfrm>
          <a:prstGeom prst="rect">
            <a:avLst/>
          </a:prstGeom>
          <a:ln w="38100" cap="sq">
            <a:solidFill>
              <a:srgbClr val="000000"/>
            </a:solidFill>
            <a:prstDash val="solid"/>
            <a:miter lim="800000"/>
          </a:ln>
          <a:effectLst>
            <a:outerShdw blurRad="50800" dist="38100" dir="18900000" algn="bl" rotWithShape="0">
              <a:prstClr val="black">
                <a:alpha val="40000"/>
              </a:prstClr>
            </a:outerShdw>
          </a:effectLst>
        </p:spPr>
      </p:pic>
      <p:pic>
        <p:nvPicPr>
          <p:cNvPr id="10" name="Picture 9" descr="http://www.dicoptic.izispot.com/image_811.jpg"/>
          <p:cNvPicPr/>
          <p:nvPr/>
        </p:nvPicPr>
        <p:blipFill>
          <a:blip r:embed="rId3">
            <a:extLst>
              <a:ext uri="{28A0092B-C50C-407E-A947-70E740481C1C}">
                <a14:useLocalDpi xmlns:a14="http://schemas.microsoft.com/office/drawing/2010/main" val="0"/>
              </a:ext>
            </a:extLst>
          </a:blip>
          <a:srcRect/>
          <a:stretch>
            <a:fillRect/>
          </a:stretch>
        </p:blipFill>
        <p:spPr bwMode="auto">
          <a:xfrm>
            <a:off x="6636933" y="4390738"/>
            <a:ext cx="2657192" cy="1805343"/>
          </a:xfrm>
          <a:prstGeom prst="rect">
            <a:avLst/>
          </a:prstGeom>
          <a:ln w="38100" cap="sq">
            <a:solidFill>
              <a:srgbClr val="000000"/>
            </a:solidFill>
            <a:prstDash val="solid"/>
            <a:miter lim="800000"/>
          </a:ln>
          <a:effectLst>
            <a:outerShdw blurRad="50800" dist="76200" algn="l" rotWithShape="0">
              <a:prstClr val="black">
                <a:alpha val="40000"/>
              </a:prstClr>
            </a:outerShdw>
          </a:effectLst>
        </p:spPr>
      </p:pic>
      <p:sp>
        <p:nvSpPr>
          <p:cNvPr id="13" name="TextBox 12"/>
          <p:cNvSpPr txBox="1"/>
          <p:nvPr/>
        </p:nvSpPr>
        <p:spPr>
          <a:xfrm>
            <a:off x="136478" y="5623036"/>
            <a:ext cx="2565779" cy="6480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b="1" dirty="0" smtClean="0"/>
              <a:t>Base standard</a:t>
            </a:r>
            <a:r>
              <a:rPr lang="fr-FR" b="1" dirty="0"/>
              <a:t>  </a:t>
            </a:r>
            <a:r>
              <a:rPr lang="fr-FR" b="1" dirty="0" smtClean="0"/>
              <a:t>(4:00)</a:t>
            </a:r>
            <a:r>
              <a:rPr lang="fr-FR" b="1" dirty="0"/>
              <a:t>                              </a:t>
            </a:r>
            <a:endParaRPr lang="fr-FR" dirty="0"/>
          </a:p>
        </p:txBody>
      </p:sp>
      <p:sp>
        <p:nvSpPr>
          <p:cNvPr id="14" name="TextBox 13"/>
          <p:cNvSpPr txBox="1"/>
          <p:nvPr/>
        </p:nvSpPr>
        <p:spPr>
          <a:xfrm>
            <a:off x="9542059" y="5602485"/>
            <a:ext cx="2347415" cy="64633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fr-FR" b="1" dirty="0"/>
              <a:t>Base spéciale (8.00</a:t>
            </a:r>
            <a:r>
              <a:rPr lang="fr-FR" b="1" dirty="0" smtClean="0"/>
              <a:t>)</a:t>
            </a:r>
          </a:p>
          <a:p>
            <a:pPr algn="r"/>
            <a:endParaRPr lang="fr-FR" dirty="0"/>
          </a:p>
        </p:txBody>
      </p:sp>
    </p:spTree>
    <p:extLst>
      <p:ext uri="{BB962C8B-B14F-4D97-AF65-F5344CB8AC3E}">
        <p14:creationId xmlns:p14="http://schemas.microsoft.com/office/powerpoint/2010/main" val="6699274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anim calcmode="lin" valueType="num">
                                      <p:cBhvr>
                                        <p:cTn id="30" dur="1000" fill="hold"/>
                                        <p:tgtEl>
                                          <p:spTgt spid="14"/>
                                        </p:tgtEl>
                                        <p:attrNameLst>
                                          <p:attrName>ppt_x</p:attrName>
                                        </p:attrNameLst>
                                      </p:cBhvr>
                                      <p:tavLst>
                                        <p:tav tm="0">
                                          <p:val>
                                            <p:strVal val="#ppt_x"/>
                                          </p:val>
                                        </p:tav>
                                        <p:tav tm="100000">
                                          <p:val>
                                            <p:strVal val="#ppt_x"/>
                                          </p:val>
                                        </p:tav>
                                      </p:tavLst>
                                    </p:anim>
                                    <p:anim calcmode="lin" valueType="num">
                                      <p:cBhvr>
                                        <p:cTn id="3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450377" y="1654484"/>
            <a:ext cx="11109277" cy="2398901"/>
          </a:xfrm>
        </p:spPr>
        <p:txBody>
          <a:bodyPr>
            <a:noAutofit/>
          </a:bodyPr>
          <a:lstStyle/>
          <a:p>
            <a:r>
              <a:rPr lang="fr-FR" sz="2600" dirty="0">
                <a:solidFill>
                  <a:schemeClr val="bg1"/>
                </a:solidFill>
              </a:rPr>
              <a:t>Les verres à facette sont composés d'une partie optique centrale de diamètre réduit et d'une partie périphérique peu ou pas utilisable optiquement. Cette technique permet de réduire considérablement l'épaisseur des verres de très forte puissance. Cette réduction d'épaisseur se faisant alors au détriment du diamètre de l’ouverture optique. Plus on réduit la zone optique, plus le verre est mince.</a:t>
            </a:r>
            <a:br>
              <a:rPr lang="fr-FR" sz="2600" dirty="0">
                <a:solidFill>
                  <a:schemeClr val="bg1"/>
                </a:solidFill>
              </a:rPr>
            </a:br>
            <a:endParaRPr lang="fr-FR" sz="2600" dirty="0">
              <a:solidFill>
                <a:schemeClr val="bg1"/>
              </a:solidFill>
            </a:endParaRPr>
          </a:p>
        </p:txBody>
      </p:sp>
      <p:sp>
        <p:nvSpPr>
          <p:cNvPr id="4" name="TextBox 3"/>
          <p:cNvSpPr txBox="1"/>
          <p:nvPr/>
        </p:nvSpPr>
        <p:spPr>
          <a:xfrm>
            <a:off x="1965277" y="200493"/>
            <a:ext cx="6687404" cy="1107996"/>
          </a:xfrm>
          <a:prstGeom prst="rect">
            <a:avLst/>
          </a:prstGeom>
          <a:noFill/>
        </p:spPr>
        <p:txBody>
          <a:bodyPr wrap="square" rtlCol="0">
            <a:spAutoFit/>
          </a:bodyPr>
          <a:lstStyle/>
          <a:p>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Verre a facette</a:t>
            </a:r>
          </a:p>
        </p:txBody>
      </p:sp>
      <p:sp>
        <p:nvSpPr>
          <p:cNvPr id="9" name="TextBox 8"/>
          <p:cNvSpPr txBox="1"/>
          <p:nvPr/>
        </p:nvSpPr>
        <p:spPr>
          <a:xfrm>
            <a:off x="450377" y="3889612"/>
            <a:ext cx="10809026" cy="1569660"/>
          </a:xfrm>
          <a:prstGeom prst="rect">
            <a:avLst/>
          </a:prstGeom>
          <a:noFill/>
        </p:spPr>
        <p:txBody>
          <a:bodyPr wrap="square" rtlCol="0">
            <a:spAutoFit/>
          </a:bodyPr>
          <a:lstStyle/>
          <a:p>
            <a:pPr marL="342900" indent="-342900">
              <a:buFont typeface="Arial" pitchFamily="34" charset="0"/>
              <a:buChar char="•"/>
            </a:pPr>
            <a:r>
              <a:rPr lang="fr-FR" sz="2400" dirty="0">
                <a:solidFill>
                  <a:schemeClr val="bg1"/>
                </a:solidFill>
              </a:rPr>
              <a:t>Dans le cas de </a:t>
            </a:r>
            <a:r>
              <a:rPr lang="fr-FR" sz="2400" b="1" u="sng" dirty="0">
                <a:solidFill>
                  <a:schemeClr val="bg1"/>
                </a:solidFill>
                <a:hlinkClick r:id="rId2"/>
              </a:rPr>
              <a:t>verres convexes</a:t>
            </a:r>
            <a:r>
              <a:rPr lang="fr-FR" sz="2400" dirty="0">
                <a:solidFill>
                  <a:schemeClr val="bg1"/>
                </a:solidFill>
              </a:rPr>
              <a:t> à forte puissance, la facette est située sur la face frontale. Le bord de la facette (</a:t>
            </a:r>
            <a:r>
              <a:rPr lang="fr-FR" sz="2400" b="1" dirty="0">
                <a:solidFill>
                  <a:schemeClr val="bg1"/>
                </a:solidFill>
              </a:rPr>
              <a:t>B</a:t>
            </a:r>
            <a:r>
              <a:rPr lang="fr-FR" sz="2400" dirty="0">
                <a:solidFill>
                  <a:schemeClr val="bg1"/>
                </a:solidFill>
              </a:rPr>
              <a:t>) détermine le diamètre utilisable.</a:t>
            </a:r>
            <a:br>
              <a:rPr lang="fr-FR" sz="2400" dirty="0">
                <a:solidFill>
                  <a:schemeClr val="bg1"/>
                </a:solidFill>
              </a:rPr>
            </a:br>
            <a:endParaRPr lang="fr-FR" sz="2400" dirty="0">
              <a:solidFill>
                <a:schemeClr val="bg1"/>
              </a:solidFill>
            </a:endParaRPr>
          </a:p>
        </p:txBody>
      </p:sp>
      <p:pic>
        <p:nvPicPr>
          <p:cNvPr id="10" name="Picture 9" descr="http://www.dicoptic.izispot.com/image_447.gif"/>
          <p:cNvPicPr/>
          <p:nvPr/>
        </p:nvPicPr>
        <p:blipFill>
          <a:blip r:embed="rId3">
            <a:extLst>
              <a:ext uri="{28A0092B-C50C-407E-A947-70E740481C1C}">
                <a14:useLocalDpi xmlns:a14="http://schemas.microsoft.com/office/drawing/2010/main" val="0"/>
              </a:ext>
            </a:extLst>
          </a:blip>
          <a:srcRect/>
          <a:stretch>
            <a:fillRect/>
          </a:stretch>
        </p:blipFill>
        <p:spPr bwMode="auto">
          <a:xfrm>
            <a:off x="3357348" y="4776716"/>
            <a:ext cx="2647667" cy="1937984"/>
          </a:xfrm>
          <a:prstGeom prst="rect">
            <a:avLst/>
          </a:prstGeom>
          <a:ln w="38100" cap="sq">
            <a:solidFill>
              <a:srgbClr val="000000"/>
            </a:solidFill>
            <a:prstDash val="solid"/>
            <a:miter lim="800000"/>
          </a:ln>
          <a:effectLst>
            <a:outerShdw blurRad="50800" dist="38100" algn="l" rotWithShape="0">
              <a:prstClr val="black">
                <a:alpha val="40000"/>
              </a:prstClr>
            </a:outerShdw>
          </a:effectLst>
        </p:spPr>
      </p:pic>
    </p:spTree>
    <p:extLst>
      <p:ext uri="{BB962C8B-B14F-4D97-AF65-F5344CB8AC3E}">
        <p14:creationId xmlns:p14="http://schemas.microsoft.com/office/powerpoint/2010/main" val="6699274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1000"/>
                            </p:stCondLst>
                            <p:childTnLst>
                              <p:par>
                                <p:cTn id="18" presetID="16" presetClass="entr" presetSubtype="21"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733415" y="1477064"/>
            <a:ext cx="10880830" cy="1279783"/>
          </a:xfrm>
        </p:spPr>
        <p:txBody>
          <a:bodyPr>
            <a:noAutofit/>
          </a:bodyPr>
          <a:lstStyle/>
          <a:p>
            <a:r>
              <a:rPr lang="fr-FR" dirty="0">
                <a:solidFill>
                  <a:schemeClr val="bg1"/>
                </a:solidFill>
              </a:rPr>
              <a:t>Dans le cas de </a:t>
            </a:r>
            <a:r>
              <a:rPr lang="fr-FR" b="1" u="sng" dirty="0">
                <a:solidFill>
                  <a:schemeClr val="bg1"/>
                </a:solidFill>
              </a:rPr>
              <a:t>verres concaves</a:t>
            </a:r>
            <a:r>
              <a:rPr lang="fr-FR" dirty="0">
                <a:solidFill>
                  <a:schemeClr val="bg1"/>
                </a:solidFill>
              </a:rPr>
              <a:t> à forte puissance, la facette peut être située soit sur la face frontale, soit sur la face arrière. Le bord de la facette (</a:t>
            </a:r>
            <a:r>
              <a:rPr lang="fr-FR" b="1" dirty="0">
                <a:solidFill>
                  <a:schemeClr val="bg1"/>
                </a:solidFill>
              </a:rPr>
              <a:t>B</a:t>
            </a:r>
            <a:r>
              <a:rPr lang="fr-FR" dirty="0">
                <a:solidFill>
                  <a:schemeClr val="bg1"/>
                </a:solidFill>
              </a:rPr>
              <a:t>) détermine le diamètre utilisable.</a:t>
            </a:r>
            <a:br>
              <a:rPr lang="fr-FR" dirty="0">
                <a:solidFill>
                  <a:schemeClr val="bg1"/>
                </a:solidFill>
              </a:rPr>
            </a:br>
            <a:endParaRPr lang="fr-FR" dirty="0">
              <a:solidFill>
                <a:schemeClr val="bg1"/>
              </a:solidFill>
            </a:endParaRPr>
          </a:p>
        </p:txBody>
      </p:sp>
      <p:pic>
        <p:nvPicPr>
          <p:cNvPr id="9" name="Picture 8" descr="http://www.dicoptic.izispot.com/image_448.gif"/>
          <p:cNvPicPr/>
          <p:nvPr/>
        </p:nvPicPr>
        <p:blipFill>
          <a:blip r:embed="rId2">
            <a:extLst>
              <a:ext uri="{28A0092B-C50C-407E-A947-70E740481C1C}">
                <a14:useLocalDpi xmlns:a14="http://schemas.microsoft.com/office/drawing/2010/main" val="0"/>
              </a:ext>
            </a:extLst>
          </a:blip>
          <a:srcRect/>
          <a:stretch>
            <a:fillRect/>
          </a:stretch>
        </p:blipFill>
        <p:spPr bwMode="auto">
          <a:xfrm>
            <a:off x="3989020" y="2634018"/>
            <a:ext cx="2435201" cy="2101755"/>
          </a:xfrm>
          <a:prstGeom prst="rect">
            <a:avLst/>
          </a:prstGeom>
          <a:ln w="38100" cap="sq">
            <a:solidFill>
              <a:srgbClr val="000000"/>
            </a:solidFill>
            <a:prstDash val="solid"/>
            <a:miter lim="800000"/>
          </a:ln>
          <a:effectLst>
            <a:outerShdw blurRad="50800" dist="38100" dir="18900000" algn="bl" rotWithShape="0">
              <a:prstClr val="black">
                <a:alpha val="40000"/>
              </a:prstClr>
            </a:outerShdw>
          </a:effectLst>
        </p:spPr>
      </p:pic>
      <p:sp>
        <p:nvSpPr>
          <p:cNvPr id="10" name="TextBox 9"/>
          <p:cNvSpPr txBox="1"/>
          <p:nvPr/>
        </p:nvSpPr>
        <p:spPr>
          <a:xfrm>
            <a:off x="436727" y="5145206"/>
            <a:ext cx="11177517" cy="1538883"/>
          </a:xfrm>
          <a:prstGeom prst="rect">
            <a:avLst/>
          </a:prstGeom>
          <a:noFill/>
        </p:spPr>
        <p:txBody>
          <a:bodyPr wrap="square" rtlCol="0">
            <a:spAutoFit/>
          </a:bodyPr>
          <a:lstStyle/>
          <a:p>
            <a:r>
              <a:rPr lang="fr-FR" sz="2000" dirty="0">
                <a:solidFill>
                  <a:schemeClr val="bg1"/>
                </a:solidFill>
              </a:rPr>
              <a:t>Le bord de la facette est généralement visible, mais il existe des verres à facette invisible</a:t>
            </a:r>
            <a:br>
              <a:rPr lang="fr-FR" sz="2000" dirty="0">
                <a:solidFill>
                  <a:schemeClr val="bg1"/>
                </a:solidFill>
              </a:rPr>
            </a:br>
            <a:r>
              <a:rPr lang="fr-FR" sz="2000" dirty="0">
                <a:solidFill>
                  <a:schemeClr val="bg1"/>
                </a:solidFill>
              </a:rPr>
              <a:t>(appelés parfois « Verres à facette gommée </a:t>
            </a:r>
            <a:r>
              <a:rPr lang="fr-FR" sz="2000" dirty="0" smtClean="0">
                <a:solidFill>
                  <a:schemeClr val="bg1"/>
                </a:solidFill>
              </a:rPr>
              <a:t>»).</a:t>
            </a:r>
          </a:p>
          <a:p>
            <a:r>
              <a:rPr lang="fr-FR" dirty="0">
                <a:solidFill>
                  <a:srgbClr val="1C11EF"/>
                </a:solidFill>
                <a:hlinkClick r:id="rId3"/>
              </a:rPr>
              <a:t>https://</a:t>
            </a:r>
            <a:r>
              <a:rPr lang="fr-FR" dirty="0" smtClean="0">
                <a:solidFill>
                  <a:srgbClr val="1C11EF"/>
                </a:solidFill>
                <a:hlinkClick r:id="rId3"/>
              </a:rPr>
              <a:t>www.acuite.fr/actualite/produit/68895/les-verres-speciaux-dessilor-senrichissent-dun-verre-facette-gommee</a:t>
            </a:r>
            <a:endParaRPr lang="fr-FR" dirty="0" smtClean="0">
              <a:solidFill>
                <a:srgbClr val="1C11EF"/>
              </a:solidFill>
            </a:endParaRPr>
          </a:p>
          <a:p>
            <a:endParaRPr lang="fr-FR" dirty="0">
              <a:solidFill>
                <a:srgbClr val="1C11EF"/>
              </a:solidFill>
            </a:endParaRPr>
          </a:p>
        </p:txBody>
      </p:sp>
      <p:sp>
        <p:nvSpPr>
          <p:cNvPr id="12" name="TextBox 11"/>
          <p:cNvSpPr txBox="1"/>
          <p:nvPr/>
        </p:nvSpPr>
        <p:spPr>
          <a:xfrm>
            <a:off x="1733267" y="4735773"/>
            <a:ext cx="7498874" cy="369332"/>
          </a:xfrm>
          <a:prstGeom prst="rect">
            <a:avLst/>
          </a:prstGeom>
          <a:noFill/>
        </p:spPr>
        <p:txBody>
          <a:bodyPr wrap="square" rtlCol="0">
            <a:spAutoFit/>
          </a:bodyPr>
          <a:lstStyle/>
          <a:p>
            <a:r>
              <a:rPr lang="fr-FR" dirty="0">
                <a:solidFill>
                  <a:srgbClr val="1C11EF"/>
                </a:solidFill>
              </a:rPr>
              <a:t>https://</a:t>
            </a:r>
            <a:r>
              <a:rPr lang="fr-FR" dirty="0" smtClean="0">
                <a:solidFill>
                  <a:srgbClr val="1C11EF"/>
                </a:solidFill>
              </a:rPr>
              <a:t>www.youtube.com/watch?v=9qmNEgMSGiI&amp;feature=youtu.be</a:t>
            </a:r>
            <a:endParaRPr lang="fr-FR" dirty="0">
              <a:solidFill>
                <a:srgbClr val="1C11EF"/>
              </a:solidFill>
            </a:endParaRPr>
          </a:p>
        </p:txBody>
      </p:sp>
      <p:pic>
        <p:nvPicPr>
          <p:cNvPr id="2050" name="Picture 2" descr="-104d"/>
          <p:cNvPicPr>
            <a:picLocks noChangeAspect="1" noChangeArrowheads="1"/>
          </p:cNvPicPr>
          <p:nvPr/>
        </p:nvPicPr>
        <p:blipFill rotWithShape="1">
          <a:blip r:embed="rId4">
            <a:extLst>
              <a:ext uri="{28A0092B-C50C-407E-A947-70E740481C1C}">
                <a14:useLocalDpi xmlns:a14="http://schemas.microsoft.com/office/drawing/2010/main" val="0"/>
              </a:ext>
            </a:extLst>
          </a:blip>
          <a:srcRect b="29822"/>
          <a:stretch/>
        </p:blipFill>
        <p:spPr bwMode="auto">
          <a:xfrm>
            <a:off x="9232140" y="2210937"/>
            <a:ext cx="2667000" cy="28941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99274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randombar(horizontal)">
                                      <p:cBhvr>
                                        <p:cTn id="11" dur="500"/>
                                        <p:tgtEl>
                                          <p:spTgt spid="9"/>
                                        </p:tgtEl>
                                      </p:cBhvr>
                                    </p:animEffect>
                                  </p:childTnLst>
                                </p:cTn>
                              </p:par>
                              <p:par>
                                <p:cTn id="12" presetID="2" presetClass="entr" presetSubtype="8"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0-#ppt_w/2"/>
                                          </p:val>
                                        </p:tav>
                                        <p:tav tm="100000">
                                          <p:val>
                                            <p:strVal val="#ppt_x"/>
                                          </p:val>
                                        </p:tav>
                                      </p:tavLst>
                                    </p:anim>
                                    <p:anim calcmode="lin" valueType="num">
                                      <p:cBhvr additive="base">
                                        <p:cTn id="15" dur="500" fill="hold"/>
                                        <p:tgtEl>
                                          <p:spTgt spid="12"/>
                                        </p:tgtEl>
                                        <p:attrNameLst>
                                          <p:attrName>ppt_y</p:attrName>
                                        </p:attrNameLst>
                                      </p:cBhvr>
                                      <p:tavLst>
                                        <p:tav tm="0">
                                          <p:val>
                                            <p:strVal val="#ppt_y"/>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fade">
                                      <p:cBhvr>
                                        <p:cTn id="18" dur="1000"/>
                                        <p:tgtEl>
                                          <p:spTgt spid="2050"/>
                                        </p:tgtEl>
                                      </p:cBhvr>
                                    </p:animEffect>
                                    <p:anim calcmode="lin" valueType="num">
                                      <p:cBhvr>
                                        <p:cTn id="19" dur="1000" fill="hold"/>
                                        <p:tgtEl>
                                          <p:spTgt spid="2050"/>
                                        </p:tgtEl>
                                        <p:attrNameLst>
                                          <p:attrName>ppt_x</p:attrName>
                                        </p:attrNameLst>
                                      </p:cBhvr>
                                      <p:tavLst>
                                        <p:tav tm="0">
                                          <p:val>
                                            <p:strVal val="#ppt_x"/>
                                          </p:val>
                                        </p:tav>
                                        <p:tav tm="100000">
                                          <p:val>
                                            <p:strVal val="#ppt_x"/>
                                          </p:val>
                                        </p:tav>
                                      </p:tavLst>
                                    </p:anim>
                                    <p:anim calcmode="lin" valueType="num">
                                      <p:cBhvr>
                                        <p:cTn id="20" dur="1000" fill="hold"/>
                                        <p:tgtEl>
                                          <p:spTgt spid="2050"/>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614149" y="1790962"/>
            <a:ext cx="10945505" cy="1184250"/>
          </a:xfrm>
        </p:spPr>
        <p:txBody>
          <a:bodyPr/>
          <a:lstStyle/>
          <a:p>
            <a:r>
              <a:rPr lang="fr-FR" dirty="0" smtClean="0">
                <a:solidFill>
                  <a:schemeClr val="bg1"/>
                </a:solidFill>
              </a:rPr>
              <a:t>Verre convexe ovalise est généralement plus mince qu'un verre rond. Certain fabricants proposent des verres ovalises en standard ou cette fabrication spéciale en option.</a:t>
            </a:r>
          </a:p>
        </p:txBody>
      </p:sp>
      <p:sp>
        <p:nvSpPr>
          <p:cNvPr id="4" name="TextBox 3"/>
          <p:cNvSpPr txBox="1"/>
          <p:nvPr/>
        </p:nvSpPr>
        <p:spPr>
          <a:xfrm>
            <a:off x="1405720" y="200493"/>
            <a:ext cx="6810233" cy="1107996"/>
          </a:xfrm>
          <a:prstGeom prst="rect">
            <a:avLst/>
          </a:prstGeom>
          <a:noFill/>
        </p:spPr>
        <p:txBody>
          <a:bodyPr wrap="square" rtlCol="0">
            <a:spAutoFit/>
          </a:bodyPr>
          <a:lstStyle/>
          <a:p>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Verre </a:t>
            </a:r>
            <a:r>
              <a:rPr lang="fr-FR"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ovalisé</a:t>
            </a:r>
            <a:endPar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026" name="Picture 2" descr="C:\Users\TM161\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3202" y="3462910"/>
            <a:ext cx="2143125" cy="21431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027" name="Picture 3" descr="C:\Users\TM161\Desktop\51ENJnRvQsL._SX342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2265" y="3026396"/>
            <a:ext cx="3016155" cy="3016155"/>
          </a:xfrm>
          <a:prstGeom prst="rect">
            <a:avLst/>
          </a:prstGeom>
          <a:ln w="38100" cap="sq">
            <a:solidFill>
              <a:srgbClr val="000000"/>
            </a:solidFill>
            <a:prstDash val="solid"/>
            <a:miter lim="800000"/>
          </a:ln>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9274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4" presetClass="entr" presetSubtype="10" fill="hold" nodeType="after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randombar(horizontal)">
                                      <p:cBhvr>
                                        <p:cTn id="16" dur="5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1027"/>
                                        </p:tgtEl>
                                        <p:attrNameLst>
                                          <p:attrName>style.visibility</p:attrName>
                                        </p:attrNameLst>
                                      </p:cBhvr>
                                      <p:to>
                                        <p:strVal val="visible"/>
                                      </p:to>
                                    </p:set>
                                    <p:animEffect transition="in" filter="randombar(horizontal)">
                                      <p:cBhvr>
                                        <p:cTn id="21"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p:txBody>
          <a:bodyPr>
            <a:noAutofit/>
          </a:bodyPr>
          <a:lstStyle/>
          <a:p>
            <a:r>
              <a:rPr lang="fr-FR" sz="3200" dirty="0" smtClean="0">
                <a:solidFill>
                  <a:schemeClr val="bg1"/>
                </a:solidFill>
              </a:rPr>
              <a:t>Verre non transparent dont le seul but est d'empêcher l’un des deux yeux de voir. Principalement utiliser en cas d amblyopie pour forcer l œil fainéant a travailler.</a:t>
            </a:r>
            <a:endParaRPr lang="fr-FR" sz="3200" dirty="0">
              <a:solidFill>
                <a:schemeClr val="bg1"/>
              </a:solidFill>
            </a:endParaRPr>
          </a:p>
        </p:txBody>
      </p:sp>
      <p:sp>
        <p:nvSpPr>
          <p:cNvPr id="2" name="TextBox 1"/>
          <p:cNvSpPr txBox="1"/>
          <p:nvPr/>
        </p:nvSpPr>
        <p:spPr>
          <a:xfrm>
            <a:off x="1514900" y="197966"/>
            <a:ext cx="6564575" cy="1107996"/>
          </a:xfrm>
          <a:prstGeom prst="rect">
            <a:avLst/>
          </a:prstGeom>
          <a:noFill/>
        </p:spPr>
        <p:txBody>
          <a:bodyPr wrap="square" rtlCol="0">
            <a:spAutoFit/>
          </a:bodyPr>
          <a:lstStyle/>
          <a:p>
            <a:pPr algn="ctr"/>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Verre dépoli</a:t>
            </a:r>
          </a:p>
        </p:txBody>
      </p:sp>
    </p:spTree>
    <p:extLst>
      <p:ext uri="{BB962C8B-B14F-4D97-AF65-F5344CB8AC3E}">
        <p14:creationId xmlns:p14="http://schemas.microsoft.com/office/powerpoint/2010/main" val="176595304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680321" y="2336873"/>
            <a:ext cx="10510843" cy="3599316"/>
          </a:xfrm>
        </p:spPr>
        <p:txBody>
          <a:bodyPr>
            <a:normAutofit/>
          </a:bodyPr>
          <a:lstStyle/>
          <a:p>
            <a:r>
              <a:rPr lang="fr-FR" sz="2800" dirty="0" smtClean="0">
                <a:solidFill>
                  <a:schemeClr val="bg1"/>
                </a:solidFill>
              </a:rPr>
              <a:t>Permet d'équilibrer les effets prismatique en vision de près sur une paire de verres progressifs dont les puissances sur chaque œil très différentes. Le principe consiste a réaliser un prisme sur la moitie du verre dont la partie vision de près.</a:t>
            </a:r>
            <a:endParaRPr lang="fr-FR" sz="2800" dirty="0">
              <a:solidFill>
                <a:schemeClr val="bg1"/>
              </a:solidFill>
            </a:endParaRPr>
          </a:p>
        </p:txBody>
      </p:sp>
      <p:sp>
        <p:nvSpPr>
          <p:cNvPr id="2" name="TextBox 1"/>
          <p:cNvSpPr txBox="1"/>
          <p:nvPr/>
        </p:nvSpPr>
        <p:spPr>
          <a:xfrm>
            <a:off x="1542197" y="214033"/>
            <a:ext cx="4735773" cy="1107996"/>
          </a:xfrm>
          <a:prstGeom prst="rect">
            <a:avLst/>
          </a:prstGeom>
          <a:noFill/>
        </p:spPr>
        <p:txBody>
          <a:bodyPr wrap="square" rtlCol="0">
            <a:spAutoFit/>
          </a:bodyPr>
          <a:lstStyle/>
          <a:p>
            <a:r>
              <a:rPr lang="fr-FR" sz="6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Slab</a:t>
            </a:r>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-off</a:t>
            </a:r>
          </a:p>
        </p:txBody>
      </p:sp>
    </p:spTree>
    <p:extLst>
      <p:ext uri="{BB962C8B-B14F-4D97-AF65-F5344CB8AC3E}">
        <p14:creationId xmlns:p14="http://schemas.microsoft.com/office/powerpoint/2010/main" val="176595304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5288" y="769477"/>
            <a:ext cx="7440097" cy="1080938"/>
          </a:xfr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txBody>
          <a:bodyPr>
            <a:noAutofit/>
          </a:bodyPr>
          <a:lstStyle/>
          <a:p>
            <a:r>
              <a:rPr lang="fr-FR"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cs typeface="+mn-cs"/>
              </a:rPr>
              <a:t>Plan</a:t>
            </a:r>
          </a:p>
        </p:txBody>
      </p:sp>
      <p:sp>
        <p:nvSpPr>
          <p:cNvPr id="3" name="Espace réservé du contenu 2"/>
          <p:cNvSpPr>
            <a:spLocks noGrp="1"/>
          </p:cNvSpPr>
          <p:nvPr>
            <p:ph idx="1"/>
          </p:nvPr>
        </p:nvSpPr>
        <p:spPr>
          <a:xfrm>
            <a:off x="571140" y="2183642"/>
            <a:ext cx="4069100" cy="4162567"/>
          </a:xfrm>
        </p:spPr>
        <p:txBody>
          <a:bodyPr>
            <a:normAutofit/>
          </a:bodyPr>
          <a:lstStyle/>
          <a:p>
            <a:r>
              <a:rPr lang="fr-FR" sz="3200" dirty="0" smtClean="0">
                <a:solidFill>
                  <a:schemeClr val="bg1"/>
                </a:solidFill>
              </a:rPr>
              <a:t>Introduction </a:t>
            </a:r>
          </a:p>
          <a:p>
            <a:r>
              <a:rPr lang="fr-FR" sz="3200" dirty="0" smtClean="0">
                <a:solidFill>
                  <a:schemeClr val="bg1"/>
                </a:solidFill>
              </a:rPr>
              <a:t>Verre tranchant </a:t>
            </a:r>
          </a:p>
          <a:p>
            <a:r>
              <a:rPr lang="fr-FR" sz="3200" dirty="0" smtClean="0">
                <a:solidFill>
                  <a:schemeClr val="bg1"/>
                </a:solidFill>
              </a:rPr>
              <a:t>Verre </a:t>
            </a:r>
            <a:r>
              <a:rPr lang="fr-FR" sz="3200" dirty="0" err="1" smtClean="0">
                <a:solidFill>
                  <a:schemeClr val="bg1"/>
                </a:solidFill>
              </a:rPr>
              <a:t>précalibré</a:t>
            </a:r>
            <a:endParaRPr lang="fr-FR" sz="3200" dirty="0" smtClean="0">
              <a:solidFill>
                <a:schemeClr val="bg1"/>
              </a:solidFill>
            </a:endParaRPr>
          </a:p>
          <a:p>
            <a:r>
              <a:rPr lang="fr-FR" sz="3200" dirty="0" smtClean="0">
                <a:solidFill>
                  <a:schemeClr val="bg1"/>
                </a:solidFill>
              </a:rPr>
              <a:t>Diamètre spécial</a:t>
            </a:r>
          </a:p>
          <a:p>
            <a:r>
              <a:rPr lang="fr-FR" sz="3200" dirty="0" smtClean="0">
                <a:solidFill>
                  <a:schemeClr val="bg1"/>
                </a:solidFill>
              </a:rPr>
              <a:t>Epaisseur spéciale</a:t>
            </a:r>
          </a:p>
          <a:p>
            <a:r>
              <a:rPr lang="fr-FR" sz="3200" dirty="0" smtClean="0">
                <a:solidFill>
                  <a:schemeClr val="bg1"/>
                </a:solidFill>
              </a:rPr>
              <a:t>Base spéciale </a:t>
            </a:r>
          </a:p>
        </p:txBody>
      </p:sp>
      <p:sp>
        <p:nvSpPr>
          <p:cNvPr id="6" name="TextBox 5"/>
          <p:cNvSpPr txBox="1"/>
          <p:nvPr/>
        </p:nvSpPr>
        <p:spPr>
          <a:xfrm>
            <a:off x="5950424" y="2078841"/>
            <a:ext cx="4039737" cy="3785652"/>
          </a:xfrm>
          <a:prstGeom prst="rect">
            <a:avLst/>
          </a:prstGeom>
          <a:noFill/>
        </p:spPr>
        <p:txBody>
          <a:bodyPr wrap="square" rtlCol="0">
            <a:spAutoFit/>
          </a:bodyPr>
          <a:lstStyle/>
          <a:p>
            <a:pPr marL="342900" indent="-342900">
              <a:buFont typeface="Arial" pitchFamily="34" charset="0"/>
              <a:buChar char="•"/>
            </a:pPr>
            <a:r>
              <a:rPr lang="fr-FR" sz="3200" dirty="0">
                <a:solidFill>
                  <a:schemeClr val="bg1"/>
                </a:solidFill>
              </a:rPr>
              <a:t>Verre a facette </a:t>
            </a:r>
          </a:p>
          <a:p>
            <a:pPr marL="342900" indent="-342900">
              <a:buFont typeface="Arial" pitchFamily="34" charset="0"/>
              <a:buChar char="•"/>
            </a:pPr>
            <a:r>
              <a:rPr lang="fr-FR" sz="3200" dirty="0">
                <a:solidFill>
                  <a:schemeClr val="bg1"/>
                </a:solidFill>
              </a:rPr>
              <a:t>Verre </a:t>
            </a:r>
            <a:r>
              <a:rPr lang="fr-FR" sz="3200" dirty="0" smtClean="0">
                <a:solidFill>
                  <a:schemeClr val="bg1"/>
                </a:solidFill>
              </a:rPr>
              <a:t>ovalis</a:t>
            </a:r>
            <a:r>
              <a:rPr lang="fr-FR" sz="3200" dirty="0">
                <a:solidFill>
                  <a:schemeClr val="bg1"/>
                </a:solidFill>
              </a:rPr>
              <a:t>é</a:t>
            </a:r>
            <a:r>
              <a:rPr lang="fr-FR" sz="3200" dirty="0" smtClean="0">
                <a:solidFill>
                  <a:schemeClr val="bg1"/>
                </a:solidFill>
              </a:rPr>
              <a:t> </a:t>
            </a:r>
            <a:endParaRPr lang="fr-FR" sz="3200" dirty="0">
              <a:solidFill>
                <a:schemeClr val="bg1"/>
              </a:solidFill>
            </a:endParaRPr>
          </a:p>
          <a:p>
            <a:pPr marL="342900" indent="-342900">
              <a:buFont typeface="Arial" pitchFamily="34" charset="0"/>
              <a:buChar char="•"/>
            </a:pPr>
            <a:r>
              <a:rPr lang="fr-FR" sz="3200" dirty="0">
                <a:solidFill>
                  <a:schemeClr val="bg1"/>
                </a:solidFill>
              </a:rPr>
              <a:t>Verre </a:t>
            </a:r>
            <a:r>
              <a:rPr lang="fr-FR" sz="3200" dirty="0" smtClean="0">
                <a:solidFill>
                  <a:schemeClr val="bg1"/>
                </a:solidFill>
              </a:rPr>
              <a:t>dépoli</a:t>
            </a:r>
            <a:endParaRPr lang="fr-FR" sz="3200" dirty="0">
              <a:solidFill>
                <a:schemeClr val="bg1"/>
              </a:solidFill>
            </a:endParaRPr>
          </a:p>
          <a:p>
            <a:pPr marL="342900" indent="-342900">
              <a:buFont typeface="Arial" pitchFamily="34" charset="0"/>
              <a:buChar char="•"/>
            </a:pPr>
            <a:r>
              <a:rPr lang="fr-FR" sz="3200" dirty="0" err="1">
                <a:solidFill>
                  <a:schemeClr val="bg1"/>
                </a:solidFill>
              </a:rPr>
              <a:t>Slab</a:t>
            </a:r>
            <a:r>
              <a:rPr lang="fr-FR" sz="3200" dirty="0">
                <a:solidFill>
                  <a:schemeClr val="bg1"/>
                </a:solidFill>
              </a:rPr>
              <a:t>-off</a:t>
            </a:r>
          </a:p>
          <a:p>
            <a:pPr marL="342900" indent="-342900">
              <a:buFont typeface="Arial" pitchFamily="34" charset="0"/>
              <a:buChar char="•"/>
            </a:pPr>
            <a:r>
              <a:rPr lang="fr-FR" sz="3200" dirty="0">
                <a:solidFill>
                  <a:schemeClr val="bg1"/>
                </a:solidFill>
              </a:rPr>
              <a:t>Autres</a:t>
            </a:r>
          </a:p>
          <a:p>
            <a:pPr marL="342900" indent="-342900">
              <a:buFont typeface="Arial" pitchFamily="34" charset="0"/>
              <a:buChar char="•"/>
            </a:pPr>
            <a:r>
              <a:rPr lang="fr-FR" sz="3200" dirty="0">
                <a:solidFill>
                  <a:schemeClr val="bg1"/>
                </a:solidFill>
              </a:rPr>
              <a:t>conclusion</a:t>
            </a:r>
          </a:p>
          <a:p>
            <a:endParaRPr lang="fr-FR" sz="2400" dirty="0" smtClean="0"/>
          </a:p>
          <a:p>
            <a:endParaRPr lang="fr-FR" sz="2400" dirty="0"/>
          </a:p>
        </p:txBody>
      </p:sp>
    </p:spTree>
    <p:extLst>
      <p:ext uri="{BB962C8B-B14F-4D97-AF65-F5344CB8AC3E}">
        <p14:creationId xmlns:p14="http://schemas.microsoft.com/office/powerpoint/2010/main" val="20430460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Effect transition="in" filter="fade">
                                      <p:cBhvr>
                                        <p:cTn id="36" dur="500"/>
                                        <p:tgtEl>
                                          <p:spTgt spid="6">
                                            <p:txEl>
                                              <p:pRg st="0" end="0"/>
                                            </p:txEl>
                                          </p:spTgt>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6">
                                            <p:txEl>
                                              <p:pRg st="1" end="1"/>
                                            </p:txEl>
                                          </p:spTgt>
                                        </p:tgtEl>
                                        <p:attrNameLst>
                                          <p:attrName>style.visibility</p:attrName>
                                        </p:attrNameLst>
                                      </p:cBhvr>
                                      <p:to>
                                        <p:strVal val="visible"/>
                                      </p:to>
                                    </p:set>
                                    <p:animEffect transition="in" filter="fade">
                                      <p:cBhvr>
                                        <p:cTn id="40" dur="500"/>
                                        <p:tgtEl>
                                          <p:spTgt spid="6">
                                            <p:txEl>
                                              <p:pRg st="1" end="1"/>
                                            </p:txEl>
                                          </p:spTgt>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6">
                                            <p:txEl>
                                              <p:pRg st="2" end="2"/>
                                            </p:txEl>
                                          </p:spTgt>
                                        </p:tgtEl>
                                        <p:attrNameLst>
                                          <p:attrName>style.visibility</p:attrName>
                                        </p:attrNameLst>
                                      </p:cBhvr>
                                      <p:to>
                                        <p:strVal val="visible"/>
                                      </p:to>
                                    </p:set>
                                    <p:animEffect transition="in" filter="fade">
                                      <p:cBhvr>
                                        <p:cTn id="44" dur="500"/>
                                        <p:tgtEl>
                                          <p:spTgt spid="6">
                                            <p:txEl>
                                              <p:pRg st="2" end="2"/>
                                            </p:txEl>
                                          </p:spTgt>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6">
                                            <p:txEl>
                                              <p:pRg st="3" end="3"/>
                                            </p:txEl>
                                          </p:spTgt>
                                        </p:tgtEl>
                                        <p:attrNameLst>
                                          <p:attrName>style.visibility</p:attrName>
                                        </p:attrNameLst>
                                      </p:cBhvr>
                                      <p:to>
                                        <p:strVal val="visible"/>
                                      </p:to>
                                    </p:set>
                                    <p:animEffect transition="in" filter="fade">
                                      <p:cBhvr>
                                        <p:cTn id="48" dur="500"/>
                                        <p:tgtEl>
                                          <p:spTgt spid="6">
                                            <p:txEl>
                                              <p:pRg st="3" end="3"/>
                                            </p:txEl>
                                          </p:spTgt>
                                        </p:tgtEl>
                                      </p:cBhvr>
                                    </p:animEffect>
                                  </p:childTnLst>
                                </p:cTn>
                              </p:par>
                            </p:childTnLst>
                          </p:cTn>
                        </p:par>
                        <p:par>
                          <p:cTn id="49" fill="hold">
                            <p:stCondLst>
                              <p:cond delay="5000"/>
                            </p:stCondLst>
                            <p:childTnLst>
                              <p:par>
                                <p:cTn id="50" presetID="10" presetClass="entr" presetSubtype="0" fill="hold" grpId="0" nodeType="after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fade">
                                      <p:cBhvr>
                                        <p:cTn id="52" dur="500"/>
                                        <p:tgtEl>
                                          <p:spTgt spid="6">
                                            <p:txEl>
                                              <p:pRg st="4" end="4"/>
                                            </p:txEl>
                                          </p:spTgt>
                                        </p:tgtEl>
                                      </p:cBhvr>
                                    </p:animEffect>
                                  </p:childTnLst>
                                </p:cTn>
                              </p:par>
                            </p:childTnLst>
                          </p:cTn>
                        </p:par>
                        <p:par>
                          <p:cTn id="53" fill="hold">
                            <p:stCondLst>
                              <p:cond delay="5500"/>
                            </p:stCondLst>
                            <p:childTnLst>
                              <p:par>
                                <p:cTn id="54" presetID="10" presetClass="entr" presetSubtype="0" fill="hold" grpId="0" nodeType="afterEffect">
                                  <p:stCondLst>
                                    <p:cond delay="0"/>
                                  </p:stCondLst>
                                  <p:childTnLst>
                                    <p:set>
                                      <p:cBhvr>
                                        <p:cTn id="55" dur="1" fill="hold">
                                          <p:stCondLst>
                                            <p:cond delay="0"/>
                                          </p:stCondLst>
                                        </p:cTn>
                                        <p:tgtEl>
                                          <p:spTgt spid="6">
                                            <p:txEl>
                                              <p:pRg st="5" end="5"/>
                                            </p:txEl>
                                          </p:spTgt>
                                        </p:tgtEl>
                                        <p:attrNameLst>
                                          <p:attrName>style.visibility</p:attrName>
                                        </p:attrNameLst>
                                      </p:cBhvr>
                                      <p:to>
                                        <p:strVal val="visible"/>
                                      </p:to>
                                    </p:set>
                                    <p:animEffect transition="in" filter="fade">
                                      <p:cBhvr>
                                        <p:cTn id="56"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300252" y="1487607"/>
            <a:ext cx="11586948" cy="3057098"/>
          </a:xfrm>
        </p:spPr>
        <p:txBody>
          <a:bodyPr>
            <a:normAutofit/>
          </a:bodyPr>
          <a:lstStyle/>
          <a:p>
            <a:pPr>
              <a:buFont typeface="Wingdings" pitchFamily="2" charset="2"/>
              <a:buChar char="v"/>
            </a:pPr>
            <a:r>
              <a:rPr lang="fr-FR" sz="2800" b="1" dirty="0">
                <a:solidFill>
                  <a:schemeClr val="bg1"/>
                </a:solidFill>
                <a:effectLst>
                  <a:outerShdw blurRad="38100" dist="38100" dir="2700000" algn="tl">
                    <a:srgbClr val="000000">
                      <a:alpha val="43137"/>
                    </a:srgbClr>
                  </a:outerShdw>
                </a:effectLst>
              </a:rPr>
              <a:t>Pour les </a:t>
            </a:r>
            <a:r>
              <a:rPr lang="fr-FR" sz="2800" b="1" dirty="0" smtClean="0">
                <a:solidFill>
                  <a:schemeClr val="bg1"/>
                </a:solidFill>
                <a:effectLst>
                  <a:outerShdw blurRad="38100" dist="38100" dir="2700000" algn="tl">
                    <a:srgbClr val="000000">
                      <a:alpha val="43137"/>
                    </a:srgbClr>
                  </a:outerShdw>
                </a:effectLst>
              </a:rPr>
              <a:t>professions </a:t>
            </a:r>
            <a:r>
              <a:rPr lang="fr-FR" sz="2800" b="1" dirty="0">
                <a:solidFill>
                  <a:schemeClr val="bg1"/>
                </a:solidFill>
                <a:effectLst>
                  <a:outerShdw blurRad="38100" dist="38100" dir="2700000" algn="tl">
                    <a:srgbClr val="000000">
                      <a:alpha val="43137"/>
                    </a:srgbClr>
                  </a:outerShdw>
                </a:effectLst>
              </a:rPr>
              <a:t>exigeant des solutions optiques </a:t>
            </a:r>
            <a:r>
              <a:rPr lang="fr-FR" sz="2800" b="1" dirty="0" smtClean="0">
                <a:solidFill>
                  <a:schemeClr val="bg1"/>
                </a:solidFill>
                <a:effectLst>
                  <a:outerShdw blurRad="38100" dist="38100" dir="2700000" algn="tl">
                    <a:srgbClr val="000000">
                      <a:alpha val="43137"/>
                    </a:srgbClr>
                  </a:outerShdw>
                </a:effectLst>
              </a:rPr>
              <a:t>particulières</a:t>
            </a:r>
          </a:p>
          <a:p>
            <a:pPr lvl="1"/>
            <a:r>
              <a:rPr lang="fr-FR" sz="2400" dirty="0">
                <a:solidFill>
                  <a:schemeClr val="bg1"/>
                </a:solidFill>
              </a:rPr>
              <a:t>Dans de nombreux métiers, une bonne vision de près est essentielle : chirurgiens, pilotes, artisans, lecteurs – pour ces personnes qualifiées, la vue est déterminante pour mener à bien leurs missions. Nous leurs proposons des verres spéciaux dont les champs de vision sont répartis selon leurs besoins individuels </a:t>
            </a:r>
            <a:endParaRPr lang="fr-FR" sz="2400" dirty="0" smtClean="0">
              <a:solidFill>
                <a:schemeClr val="bg1"/>
              </a:solidFill>
            </a:endParaRPr>
          </a:p>
          <a:p>
            <a:pPr lvl="1"/>
            <a:r>
              <a:rPr lang="fr-FR" sz="2400" dirty="0">
                <a:solidFill>
                  <a:schemeClr val="bg1"/>
                </a:solidFill>
              </a:rPr>
              <a:t>(exemple : vision de près en haut du verre pour les pilotes d'avion, afin de distinguer les éléments supérieurs du cockpit).</a:t>
            </a:r>
            <a:endParaRPr lang="fr-FR" sz="2400" dirty="0">
              <a:solidFill>
                <a:schemeClr val="bg1"/>
              </a:solidFill>
              <a:effectLst>
                <a:outerShdw blurRad="38100" dist="38100" dir="2700000" algn="tl">
                  <a:srgbClr val="000000">
                    <a:alpha val="43137"/>
                  </a:srgbClr>
                </a:outerShdw>
              </a:effectLst>
            </a:endParaRPr>
          </a:p>
        </p:txBody>
      </p:sp>
      <p:sp>
        <p:nvSpPr>
          <p:cNvPr id="2" name="TextBox 1"/>
          <p:cNvSpPr txBox="1"/>
          <p:nvPr/>
        </p:nvSpPr>
        <p:spPr>
          <a:xfrm>
            <a:off x="2101755" y="197966"/>
            <a:ext cx="5377218" cy="1107996"/>
          </a:xfrm>
          <a:prstGeom prst="rect">
            <a:avLst/>
          </a:prstGeom>
          <a:noFill/>
        </p:spPr>
        <p:txBody>
          <a:bodyPr wrap="square" rtlCol="0">
            <a:spAutoFit/>
          </a:bodyPr>
          <a:lstStyle/>
          <a:p>
            <a:pPr algn="ctr"/>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Autres</a:t>
            </a:r>
          </a:p>
        </p:txBody>
      </p:sp>
      <p:pic>
        <p:nvPicPr>
          <p:cNvPr id="8" name="Picture 7" descr="http://www.rodenstock.com/_images/_live_b2c/medias/0000/00/17/3f/1523464.jpg"/>
          <p:cNvPicPr/>
          <p:nvPr/>
        </p:nvPicPr>
        <p:blipFill>
          <a:blip r:embed="rId2">
            <a:extLst>
              <a:ext uri="{28A0092B-C50C-407E-A947-70E740481C1C}">
                <a14:useLocalDpi xmlns:a14="http://schemas.microsoft.com/office/drawing/2010/main" val="0"/>
              </a:ext>
            </a:extLst>
          </a:blip>
          <a:srcRect/>
          <a:stretch>
            <a:fillRect/>
          </a:stretch>
        </p:blipFill>
        <p:spPr bwMode="auto">
          <a:xfrm>
            <a:off x="7478973" y="4681183"/>
            <a:ext cx="3087949" cy="1807048"/>
          </a:xfrm>
          <a:prstGeom prst="rect">
            <a:avLst/>
          </a:prstGeom>
          <a:ln w="38100" cap="sq">
            <a:solidFill>
              <a:srgbClr val="000000"/>
            </a:solidFill>
            <a:prstDash val="solid"/>
            <a:miter lim="800000"/>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7659530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1500"/>
                            </p:stCondLst>
                            <p:childTnLst>
                              <p:par>
                                <p:cTn id="22" presetID="14" presetClass="entr" presetSubtype="1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randombar(horizontal)">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284536" y="1555845"/>
            <a:ext cx="11302413" cy="2374710"/>
          </a:xfrm>
        </p:spPr>
        <p:txBody>
          <a:bodyPr>
            <a:normAutofit/>
          </a:bodyPr>
          <a:lstStyle/>
          <a:p>
            <a:pPr>
              <a:buFont typeface="Wingdings" pitchFamily="2" charset="2"/>
              <a:buChar char="v"/>
            </a:pPr>
            <a:r>
              <a:rPr lang="fr-FR" sz="2800" b="1" dirty="0">
                <a:solidFill>
                  <a:schemeClr val="bg1"/>
                </a:solidFill>
                <a:effectLst>
                  <a:outerShdw blurRad="38100" dist="38100" dir="2700000" algn="tl">
                    <a:srgbClr val="000000">
                      <a:alpha val="43137"/>
                    </a:srgbClr>
                  </a:outerShdw>
                </a:effectLst>
              </a:rPr>
              <a:t>Pour les masques de </a:t>
            </a:r>
            <a:r>
              <a:rPr lang="fr-FR" sz="2800" b="1" dirty="0" smtClean="0">
                <a:solidFill>
                  <a:schemeClr val="bg1"/>
                </a:solidFill>
                <a:effectLst>
                  <a:outerShdw blurRad="38100" dist="38100" dir="2700000" algn="tl">
                    <a:srgbClr val="000000">
                      <a:alpha val="43137"/>
                    </a:srgbClr>
                  </a:outerShdw>
                </a:effectLst>
              </a:rPr>
              <a:t>plongée</a:t>
            </a:r>
          </a:p>
          <a:p>
            <a:pPr lvl="1" fontAlgn="base"/>
            <a:r>
              <a:rPr lang="fr-FR" sz="2400" dirty="0">
                <a:solidFill>
                  <a:schemeClr val="bg1"/>
                </a:solidFill>
              </a:rPr>
              <a:t>Ne ratez aucun détail lors de vos explorations sous-marines ! Pour mieux voir même sous l'eau, </a:t>
            </a:r>
            <a:r>
              <a:rPr lang="fr-FR" sz="2400" dirty="0" err="1">
                <a:solidFill>
                  <a:schemeClr val="bg1"/>
                </a:solidFill>
              </a:rPr>
              <a:t>Rodenstock</a:t>
            </a:r>
            <a:r>
              <a:rPr lang="fr-FR" sz="2400" dirty="0">
                <a:solidFill>
                  <a:schemeClr val="bg1"/>
                </a:solidFill>
              </a:rPr>
              <a:t> vous propose des verres spéciaux intégrés dans votre masque de plongée. Avec nos solutions optiques pour myopes ou hypermétrope entre -10.00 et +10.00 dioptries, profitez de toutes les splendeurs des fonds marins.</a:t>
            </a:r>
          </a:p>
        </p:txBody>
      </p:sp>
      <p:pic>
        <p:nvPicPr>
          <p:cNvPr id="5" name="Picture 4" descr="http://www.rodenstock.com/_images/_live_b2c/medias/0000/00/17/3f/1523473.jpg"/>
          <p:cNvPicPr/>
          <p:nvPr/>
        </p:nvPicPr>
        <p:blipFill>
          <a:blip r:embed="rId2">
            <a:extLst>
              <a:ext uri="{28A0092B-C50C-407E-A947-70E740481C1C}">
                <a14:useLocalDpi xmlns:a14="http://schemas.microsoft.com/office/drawing/2010/main" val="0"/>
              </a:ext>
            </a:extLst>
          </a:blip>
          <a:srcRect/>
          <a:stretch>
            <a:fillRect/>
          </a:stretch>
        </p:blipFill>
        <p:spPr bwMode="auto">
          <a:xfrm>
            <a:off x="1895475" y="4121624"/>
            <a:ext cx="3311146" cy="1962931"/>
          </a:xfrm>
          <a:prstGeom prst="rect">
            <a:avLst/>
          </a:prstGeom>
          <a:ln w="38100" cap="sq">
            <a:solidFill>
              <a:srgbClr val="000000"/>
            </a:solidFill>
            <a:prstDash val="solid"/>
            <a:miter lim="800000"/>
          </a:ln>
          <a:effectLst>
            <a:outerShdw blurRad="50800" dist="127000" dir="2700000" algn="tl" rotWithShape="0">
              <a:srgbClr val="000000">
                <a:alpha val="43000"/>
              </a:srgbClr>
            </a:outerShdw>
          </a:effectLst>
        </p:spPr>
      </p:pic>
    </p:spTree>
    <p:extLst>
      <p:ext uri="{BB962C8B-B14F-4D97-AF65-F5344CB8AC3E}">
        <p14:creationId xmlns:p14="http://schemas.microsoft.com/office/powerpoint/2010/main" val="17659530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Content Placeholder 2"/>
          <p:cNvSpPr>
            <a:spLocks noGrp="1"/>
          </p:cNvSpPr>
          <p:nvPr>
            <p:ph idx="1"/>
          </p:nvPr>
        </p:nvSpPr>
        <p:spPr>
          <a:xfrm>
            <a:off x="680321" y="2077565"/>
            <a:ext cx="9613861" cy="3599316"/>
          </a:xfrm>
        </p:spPr>
        <p:txBody>
          <a:bodyPr/>
          <a:lstStyle/>
          <a:p>
            <a:r>
              <a:rPr lang="fr-FR" dirty="0" smtClean="0">
                <a:solidFill>
                  <a:schemeClr val="bg1"/>
                </a:solidFill>
              </a:rPr>
              <a:t>En guise de conclusion on constate que les suppléments sont une fabrication spéciale réservée a une catégorie de personne qui cherchent l’esthétique le confort et la qualité optique.</a:t>
            </a:r>
          </a:p>
          <a:p>
            <a:r>
              <a:rPr lang="fr-FR" dirty="0" smtClean="0">
                <a:solidFill>
                  <a:schemeClr val="bg1"/>
                </a:solidFill>
              </a:rPr>
              <a:t>Mais est qu’on garde toujours une meilleur qualité optique? </a:t>
            </a:r>
            <a:endParaRPr lang="fr-FR" dirty="0">
              <a:solidFill>
                <a:schemeClr val="bg1"/>
              </a:solidFill>
            </a:endParaRPr>
          </a:p>
        </p:txBody>
      </p:sp>
      <p:sp>
        <p:nvSpPr>
          <p:cNvPr id="2" name="TextBox 1"/>
          <p:cNvSpPr txBox="1"/>
          <p:nvPr/>
        </p:nvSpPr>
        <p:spPr>
          <a:xfrm>
            <a:off x="1255594" y="354842"/>
            <a:ext cx="5991367" cy="369332"/>
          </a:xfrm>
          <a:prstGeom prst="rect">
            <a:avLst/>
          </a:prstGeom>
          <a:noFill/>
        </p:spPr>
        <p:txBody>
          <a:bodyPr wrap="square" rtlCol="0">
            <a:spAutoFit/>
          </a:bodyPr>
          <a:lstStyle/>
          <a:p>
            <a:endParaRPr lang="fr-FR" dirty="0"/>
          </a:p>
        </p:txBody>
      </p:sp>
      <p:sp>
        <p:nvSpPr>
          <p:cNvPr id="4" name="TextBox 3"/>
          <p:cNvSpPr txBox="1"/>
          <p:nvPr/>
        </p:nvSpPr>
        <p:spPr>
          <a:xfrm>
            <a:off x="1692322" y="200493"/>
            <a:ext cx="6318914" cy="1107996"/>
          </a:xfrm>
          <a:prstGeom prst="rect">
            <a:avLst/>
          </a:prstGeom>
          <a:noFill/>
        </p:spPr>
        <p:txBody>
          <a:bodyPr wrap="square" rtlCol="0">
            <a:spAutoFit/>
          </a:bodyPr>
          <a:lstStyle/>
          <a:p>
            <a:pPr algn="ctr"/>
            <a:r>
              <a:rPr lang="fr-F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Conclusion</a:t>
            </a:r>
          </a:p>
        </p:txBody>
      </p:sp>
    </p:spTree>
    <p:extLst>
      <p:ext uri="{BB962C8B-B14F-4D97-AF65-F5344CB8AC3E}">
        <p14:creationId xmlns:p14="http://schemas.microsoft.com/office/powerpoint/2010/main" val="176595304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Curved Down Arrow 8"/>
          <p:cNvSpPr/>
          <p:nvPr/>
        </p:nvSpPr>
        <p:spPr>
          <a:xfrm>
            <a:off x="-2156345" y="1569491"/>
            <a:ext cx="16759449" cy="4285397"/>
          </a:xfrm>
          <a:prstGeom prst="curvedDownArrow">
            <a:avLst>
              <a:gd name="adj1" fmla="val 33855"/>
              <a:gd name="adj2" fmla="val 50000"/>
              <a:gd name="adj3" fmla="val 16720"/>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solidFill>
                <a:schemeClr val="tx1"/>
              </a:solidFill>
            </a:endParaRPr>
          </a:p>
        </p:txBody>
      </p:sp>
      <p:sp>
        <p:nvSpPr>
          <p:cNvPr id="10" name="Frame 9"/>
          <p:cNvSpPr/>
          <p:nvPr/>
        </p:nvSpPr>
        <p:spPr>
          <a:xfrm>
            <a:off x="2265529" y="2606720"/>
            <a:ext cx="7547212" cy="4067033"/>
          </a:xfrm>
          <a:prstGeom prst="frame">
            <a:avLst>
              <a:gd name="adj1" fmla="val 7718"/>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1" name="TextBox 10"/>
          <p:cNvSpPr txBox="1"/>
          <p:nvPr/>
        </p:nvSpPr>
        <p:spPr>
          <a:xfrm>
            <a:off x="2606723" y="3519268"/>
            <a:ext cx="6878472" cy="2308324"/>
          </a:xfrm>
          <a:prstGeom prst="rect">
            <a:avLst/>
          </a:prstGeom>
          <a:noFill/>
        </p:spPr>
        <p:txBody>
          <a:bodyPr wrap="square" rtlCol="0">
            <a:spAutoFit/>
          </a:bodyPr>
          <a:lstStyle/>
          <a:p>
            <a:pPr algn="ctr"/>
            <a:r>
              <a:rPr lang="fr-FR" sz="7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Merci pour votre attention </a:t>
            </a:r>
            <a:endParaRPr lang="fr-FR" sz="7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015977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cs typeface="+mn-cs"/>
              </a:rPr>
              <a:t>introduction</a:t>
            </a:r>
          </a:p>
        </p:txBody>
      </p:sp>
      <p:sp>
        <p:nvSpPr>
          <p:cNvPr id="3" name="Content Placeholder 2"/>
          <p:cNvSpPr>
            <a:spLocks noGrp="1"/>
          </p:cNvSpPr>
          <p:nvPr>
            <p:ph idx="1"/>
          </p:nvPr>
        </p:nvSpPr>
        <p:spPr>
          <a:xfrm>
            <a:off x="680321" y="2486999"/>
            <a:ext cx="10701912" cy="3599316"/>
          </a:xfrm>
        </p:spPr>
        <p:txBody>
          <a:bodyPr>
            <a:normAutofit/>
          </a:bodyPr>
          <a:lstStyle/>
          <a:p>
            <a:r>
              <a:rPr lang="fr-FR" sz="2800" b="1" dirty="0" smtClean="0">
                <a:solidFill>
                  <a:schemeClr val="bg1"/>
                </a:solidFill>
              </a:rPr>
              <a:t>la vue est le plus sollicité de nos cinq sens, plus de 80% des informations de la vie courante passent par notre système visuel, une mécanique complexe et fragile à la fois.</a:t>
            </a:r>
          </a:p>
          <a:p>
            <a:r>
              <a:rPr lang="fr-FR" sz="2800" b="1" dirty="0" smtClean="0">
                <a:solidFill>
                  <a:schemeClr val="bg1"/>
                </a:solidFill>
              </a:rPr>
              <a:t>Les suppléments sont une fabrication spéciale et seuls ces verres peuvent répondre aux besoins des personnes qui présentent une très forte amétropie. </a:t>
            </a:r>
          </a:p>
        </p:txBody>
      </p:sp>
    </p:spTree>
    <p:extLst>
      <p:ext uri="{BB962C8B-B14F-4D97-AF65-F5344CB8AC3E}">
        <p14:creationId xmlns:p14="http://schemas.microsoft.com/office/powerpoint/2010/main" val="19375546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cs typeface="+mn-cs"/>
              </a:rPr>
              <a:t>Verre tranchant</a:t>
            </a:r>
          </a:p>
        </p:txBody>
      </p:sp>
      <p:sp>
        <p:nvSpPr>
          <p:cNvPr id="3" name="Content Placeholder 2"/>
          <p:cNvSpPr>
            <a:spLocks noGrp="1"/>
          </p:cNvSpPr>
          <p:nvPr>
            <p:ph idx="1"/>
          </p:nvPr>
        </p:nvSpPr>
        <p:spPr>
          <a:xfrm>
            <a:off x="393718" y="2336872"/>
            <a:ext cx="11193231" cy="4173109"/>
          </a:xfrm>
        </p:spPr>
        <p:txBody>
          <a:bodyPr>
            <a:normAutofit fontScale="92500" lnSpcReduction="10000"/>
          </a:bodyPr>
          <a:lstStyle/>
          <a:p>
            <a:r>
              <a:rPr lang="fr-FR" sz="2800" dirty="0">
                <a:solidFill>
                  <a:schemeClr val="bg1"/>
                </a:solidFill>
              </a:rPr>
              <a:t>C'est une manière rapide et simple d'amincir un </a:t>
            </a:r>
            <a:r>
              <a:rPr lang="fr-FR" sz="2800" b="1" u="sng" dirty="0">
                <a:solidFill>
                  <a:srgbClr val="92D050"/>
                </a:solidFill>
              </a:rPr>
              <a:t>verre </a:t>
            </a:r>
            <a:r>
              <a:rPr lang="fr-FR" sz="2800" b="1" u="sng" dirty="0" smtClean="0">
                <a:solidFill>
                  <a:srgbClr val="92D050"/>
                </a:solidFill>
              </a:rPr>
              <a:t>convexe</a:t>
            </a:r>
            <a:r>
              <a:rPr lang="fr-FR" sz="2800" b="1" dirty="0" smtClean="0">
                <a:solidFill>
                  <a:srgbClr val="92D050"/>
                </a:solidFill>
              </a:rPr>
              <a:t>.</a:t>
            </a:r>
            <a:endParaRPr lang="fr-FR" sz="2800" b="1" u="sng" dirty="0" smtClean="0">
              <a:solidFill>
                <a:srgbClr val="92D050"/>
              </a:solidFill>
            </a:endParaRPr>
          </a:p>
          <a:p>
            <a:pPr>
              <a:lnSpc>
                <a:spcPct val="120000"/>
              </a:lnSpc>
            </a:pPr>
            <a:r>
              <a:rPr lang="fr-FR" b="1" dirty="0">
                <a:solidFill>
                  <a:schemeClr val="bg1"/>
                </a:solidFill>
              </a:rPr>
              <a:t>Cette option de surfaçage est très souvent associée à un </a:t>
            </a:r>
            <a:r>
              <a:rPr lang="fr-FR" b="1" u="sng" dirty="0">
                <a:solidFill>
                  <a:srgbClr val="92D050"/>
                </a:solidFill>
              </a:rPr>
              <a:t>diamètre </a:t>
            </a:r>
            <a:r>
              <a:rPr lang="fr-FR" b="1" u="sng" dirty="0" smtClean="0">
                <a:solidFill>
                  <a:srgbClr val="92D050"/>
                </a:solidFill>
              </a:rPr>
              <a:t>spécial </a:t>
            </a:r>
            <a:r>
              <a:rPr lang="fr-FR" b="1" dirty="0" smtClean="0">
                <a:solidFill>
                  <a:schemeClr val="bg1"/>
                </a:solidFill>
              </a:rPr>
              <a:t>. </a:t>
            </a:r>
            <a:r>
              <a:rPr lang="fr-FR" b="1" dirty="0">
                <a:solidFill>
                  <a:schemeClr val="bg1"/>
                </a:solidFill>
              </a:rPr>
              <a:t>L'opticien détermine le diamètre le plus juste nécessaire pour monter le verre, il rajoute une distance d'environ 1 à 2 mm autour du verre pour le taillage (soit 2 à 4mm sur le diamètre) et commande un verre tranchant sur ce diamètre.  </a:t>
            </a:r>
            <a:r>
              <a:rPr lang="fr-FR" b="1" dirty="0" smtClean="0">
                <a:solidFill>
                  <a:schemeClr val="bg1"/>
                </a:solidFill>
              </a:rPr>
              <a:t>               Si </a:t>
            </a:r>
            <a:r>
              <a:rPr lang="fr-FR" b="1" dirty="0">
                <a:solidFill>
                  <a:schemeClr val="bg1"/>
                </a:solidFill>
              </a:rPr>
              <a:t>le verre tranchant fait 0.3 mm au bord le plus mince</a:t>
            </a:r>
            <a:r>
              <a:rPr lang="fr-FR" b="1" dirty="0" smtClean="0">
                <a:solidFill>
                  <a:schemeClr val="bg1"/>
                </a:solidFill>
              </a:rPr>
              <a:t>,                                         </a:t>
            </a:r>
            <a:r>
              <a:rPr lang="fr-FR" b="1" dirty="0">
                <a:solidFill>
                  <a:schemeClr val="bg1"/>
                </a:solidFill>
              </a:rPr>
              <a:t>une fois détouré, on obtient une épaisseur suffisante au bord </a:t>
            </a:r>
            <a:r>
              <a:rPr lang="fr-FR" b="1" dirty="0" smtClean="0">
                <a:solidFill>
                  <a:schemeClr val="bg1"/>
                </a:solidFill>
              </a:rPr>
              <a:t>pour                      </a:t>
            </a:r>
            <a:r>
              <a:rPr lang="fr-FR" b="1" dirty="0">
                <a:solidFill>
                  <a:schemeClr val="bg1"/>
                </a:solidFill>
              </a:rPr>
              <a:t>un montage </a:t>
            </a:r>
            <a:r>
              <a:rPr lang="fr-FR" b="1" dirty="0" smtClean="0">
                <a:solidFill>
                  <a:schemeClr val="bg1"/>
                </a:solidFill>
              </a:rPr>
              <a:t>cerclé.</a:t>
            </a:r>
            <a:r>
              <a:rPr lang="fr-FR" dirty="0" smtClean="0">
                <a:solidFill>
                  <a:schemeClr val="bg1"/>
                </a:solidFill>
              </a:rPr>
              <a:t/>
            </a:r>
            <a:br>
              <a:rPr lang="fr-FR" dirty="0" smtClean="0">
                <a:solidFill>
                  <a:schemeClr val="bg1"/>
                </a:solidFill>
              </a:rPr>
            </a:br>
            <a:r>
              <a:rPr lang="fr-FR" dirty="0">
                <a:solidFill>
                  <a:schemeClr val="bg1"/>
                </a:solidFill>
              </a:rPr>
              <a:t/>
            </a:r>
            <a:br>
              <a:rPr lang="fr-FR" dirty="0">
                <a:solidFill>
                  <a:schemeClr val="bg1"/>
                </a:solidFill>
              </a:rPr>
            </a:br>
            <a:endParaRPr lang="fr-FR" dirty="0">
              <a:solidFill>
                <a:schemeClr val="bg1"/>
              </a:solidFill>
            </a:endParaRPr>
          </a:p>
        </p:txBody>
      </p:sp>
      <p:pic>
        <p:nvPicPr>
          <p:cNvPr id="5" name="Picture 4" descr="http://www.dicoptic.izispot.com/image_825.jpg"/>
          <p:cNvPicPr/>
          <p:nvPr/>
        </p:nvPicPr>
        <p:blipFill>
          <a:blip r:embed="rId2">
            <a:extLst>
              <a:ext uri="{28A0092B-C50C-407E-A947-70E740481C1C}">
                <a14:useLocalDpi xmlns:a14="http://schemas.microsoft.com/office/drawing/2010/main" val="0"/>
              </a:ext>
            </a:extLst>
          </a:blip>
          <a:srcRect/>
          <a:stretch>
            <a:fillRect/>
          </a:stretch>
        </p:blipFill>
        <p:spPr bwMode="auto">
          <a:xfrm>
            <a:off x="9621672" y="4554941"/>
            <a:ext cx="2347948" cy="2139286"/>
          </a:xfrm>
          <a:prstGeom prst="rect">
            <a:avLst/>
          </a:prstGeom>
          <a:ln>
            <a:noFill/>
          </a:ln>
          <a:effectLst>
            <a:outerShdw blurRad="76200" dir="13500000" sy="23000" kx="1200000" algn="br" rotWithShape="0">
              <a:prstClr val="black">
                <a:alpha val="20000"/>
              </a:prstClr>
            </a:outerShdw>
          </a:effectLst>
        </p:spPr>
      </p:pic>
    </p:spTree>
    <p:extLst>
      <p:ext uri="{BB962C8B-B14F-4D97-AF65-F5344CB8AC3E}">
        <p14:creationId xmlns:p14="http://schemas.microsoft.com/office/powerpoint/2010/main" val="154090837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4661" y="1746913"/>
            <a:ext cx="10674617" cy="2115403"/>
          </a:xfrm>
        </p:spPr>
        <p:txBody>
          <a:bodyPr>
            <a:normAutofit lnSpcReduction="10000"/>
          </a:bodyPr>
          <a:lstStyle/>
          <a:p>
            <a:pPr marL="0" indent="0">
              <a:lnSpc>
                <a:spcPct val="120000"/>
              </a:lnSpc>
              <a:buNone/>
            </a:pPr>
            <a:r>
              <a:rPr lang="fr-FR" dirty="0">
                <a:solidFill>
                  <a:schemeClr val="bg1"/>
                </a:solidFill>
              </a:rPr>
              <a:t/>
            </a:r>
            <a:br>
              <a:rPr lang="fr-FR" dirty="0">
                <a:solidFill>
                  <a:schemeClr val="bg1"/>
                </a:solidFill>
              </a:rPr>
            </a:br>
            <a:r>
              <a:rPr lang="fr-FR" dirty="0">
                <a:solidFill>
                  <a:schemeClr val="bg1"/>
                </a:solidFill>
              </a:rPr>
              <a:t>Cette option est réservée principalement aux verres convexes, mais peut s'appliquer aussi à tout verre qui est plus mince au bord qu'au centre (un -0.25 addition 3.50 par exemple ou encore un -1.00 avec un prisme de 6.00 cm/m</a:t>
            </a:r>
            <a:r>
              <a:rPr lang="fr-FR" dirty="0" smtClean="0">
                <a:solidFill>
                  <a:schemeClr val="bg1"/>
                </a:solidFill>
              </a:rPr>
              <a:t>).</a:t>
            </a:r>
            <a:endParaRPr lang="fr-FR" dirty="0">
              <a:solidFill>
                <a:schemeClr val="bg1"/>
              </a:solidFill>
            </a:endParaRPr>
          </a:p>
        </p:txBody>
      </p:sp>
      <p:pic>
        <p:nvPicPr>
          <p:cNvPr id="5" name="Picture 4" descr="http://www.dicoptic.izispot.com/image_826.jpg"/>
          <p:cNvPicPr/>
          <p:nvPr/>
        </p:nvPicPr>
        <p:blipFill>
          <a:blip r:embed="rId2">
            <a:extLst>
              <a:ext uri="{28A0092B-C50C-407E-A947-70E740481C1C}">
                <a14:useLocalDpi xmlns:a14="http://schemas.microsoft.com/office/drawing/2010/main" val="0"/>
              </a:ext>
            </a:extLst>
          </a:blip>
          <a:srcRect/>
          <a:stretch>
            <a:fillRect/>
          </a:stretch>
        </p:blipFill>
        <p:spPr bwMode="auto">
          <a:xfrm>
            <a:off x="8591193" y="3729675"/>
            <a:ext cx="3505271" cy="7799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9694460" y="4599295"/>
            <a:ext cx="2497540" cy="646331"/>
          </a:xfrm>
          <a:prstGeom prst="rect">
            <a:avLst/>
          </a:prstGeom>
          <a:noFill/>
        </p:spPr>
        <p:txBody>
          <a:bodyPr wrap="square" rtlCol="0">
            <a:spAutoFit/>
          </a:bodyPr>
          <a:lstStyle/>
          <a:p>
            <a:r>
              <a:rPr lang="fr-FR" b="1" dirty="0"/>
              <a:t>Exemple d'un verre concave tranchant</a:t>
            </a:r>
            <a:endParaRPr lang="fr-FR" dirty="0"/>
          </a:p>
        </p:txBody>
      </p:sp>
      <p:sp>
        <p:nvSpPr>
          <p:cNvPr id="7" name="TextBox 6"/>
          <p:cNvSpPr txBox="1"/>
          <p:nvPr/>
        </p:nvSpPr>
        <p:spPr>
          <a:xfrm>
            <a:off x="434661" y="4119632"/>
            <a:ext cx="10538139" cy="1938992"/>
          </a:xfrm>
          <a:prstGeom prst="rect">
            <a:avLst/>
          </a:prstGeom>
          <a:noFill/>
        </p:spPr>
        <p:txBody>
          <a:bodyPr wrap="square" rtlCol="0">
            <a:spAutoFit/>
          </a:bodyPr>
          <a:lstStyle/>
          <a:p>
            <a:r>
              <a:rPr lang="fr-FR" sz="2400" dirty="0">
                <a:solidFill>
                  <a:schemeClr val="bg1"/>
                </a:solidFill>
              </a:rPr>
              <a:t/>
            </a:r>
            <a:br>
              <a:rPr lang="fr-FR" sz="2400" dirty="0">
                <a:solidFill>
                  <a:schemeClr val="bg1"/>
                </a:solidFill>
              </a:rPr>
            </a:br>
            <a:r>
              <a:rPr lang="fr-FR" sz="2400" dirty="0">
                <a:solidFill>
                  <a:schemeClr val="bg1"/>
                </a:solidFill>
              </a:rPr>
              <a:t>Malheureusement, cette brillante stratégie ne </a:t>
            </a:r>
            <a:r>
              <a:rPr lang="fr-FR" sz="2400" dirty="0" smtClean="0">
                <a:solidFill>
                  <a:schemeClr val="bg1"/>
                </a:solidFill>
              </a:rPr>
              <a:t>fonctionne</a:t>
            </a:r>
          </a:p>
          <a:p>
            <a:r>
              <a:rPr lang="fr-FR" sz="2400" dirty="0" smtClean="0">
                <a:solidFill>
                  <a:schemeClr val="bg1"/>
                </a:solidFill>
              </a:rPr>
              <a:t> </a:t>
            </a:r>
            <a:r>
              <a:rPr lang="fr-FR" sz="2400" dirty="0">
                <a:solidFill>
                  <a:schemeClr val="bg1"/>
                </a:solidFill>
              </a:rPr>
              <a:t>que si le </a:t>
            </a:r>
            <a:r>
              <a:rPr lang="fr-FR" sz="2400" dirty="0" smtClean="0">
                <a:solidFill>
                  <a:schemeClr val="bg1"/>
                </a:solidFill>
              </a:rPr>
              <a:t>bord le plus mince</a:t>
            </a:r>
            <a:r>
              <a:rPr lang="fr-FR" sz="2400" dirty="0">
                <a:solidFill>
                  <a:schemeClr val="bg1"/>
                </a:solidFill>
              </a:rPr>
              <a:t> est situé au bord le plus loin sur </a:t>
            </a:r>
            <a:endParaRPr lang="fr-FR" sz="2400" dirty="0" smtClean="0">
              <a:solidFill>
                <a:schemeClr val="bg1"/>
              </a:solidFill>
            </a:endParaRPr>
          </a:p>
          <a:p>
            <a:r>
              <a:rPr lang="fr-FR" sz="2400" dirty="0" smtClean="0">
                <a:solidFill>
                  <a:schemeClr val="bg1"/>
                </a:solidFill>
              </a:rPr>
              <a:t>la </a:t>
            </a:r>
            <a:r>
              <a:rPr lang="fr-FR" sz="2400" dirty="0">
                <a:solidFill>
                  <a:schemeClr val="bg1"/>
                </a:solidFill>
              </a:rPr>
              <a:t>forme du </a:t>
            </a:r>
            <a:r>
              <a:rPr lang="fr-FR" sz="2400" dirty="0" smtClean="0">
                <a:solidFill>
                  <a:schemeClr val="bg1"/>
                </a:solidFill>
              </a:rPr>
              <a:t>calibre, </a:t>
            </a:r>
            <a:r>
              <a:rPr lang="fr-FR" sz="2400" dirty="0">
                <a:solidFill>
                  <a:schemeClr val="bg1"/>
                </a:solidFill>
              </a:rPr>
              <a:t>donc pour </a:t>
            </a:r>
            <a:r>
              <a:rPr lang="fr-FR" sz="2400" dirty="0" smtClean="0">
                <a:solidFill>
                  <a:schemeClr val="bg1"/>
                </a:solidFill>
              </a:rPr>
              <a:t>un </a:t>
            </a:r>
            <a:r>
              <a:rPr lang="fr-FR" sz="2400" dirty="0">
                <a:solidFill>
                  <a:schemeClr val="bg1"/>
                </a:solidFill>
              </a:rPr>
              <a:t>verre torique, si </a:t>
            </a:r>
            <a:r>
              <a:rPr lang="fr-FR" sz="2400" b="1" u="sng" dirty="0">
                <a:solidFill>
                  <a:schemeClr val="tx2"/>
                </a:solidFill>
              </a:rPr>
              <a:t>l'axe du cylindre</a:t>
            </a:r>
            <a:r>
              <a:rPr lang="fr-FR" sz="2400" dirty="0">
                <a:solidFill>
                  <a:schemeClr val="bg1"/>
                </a:solidFill>
              </a:rPr>
              <a:t> </a:t>
            </a:r>
            <a:endParaRPr lang="fr-FR" sz="2400" dirty="0" smtClean="0">
              <a:solidFill>
                <a:schemeClr val="bg1"/>
              </a:solidFill>
            </a:endParaRPr>
          </a:p>
          <a:p>
            <a:r>
              <a:rPr lang="fr-FR" sz="2400" dirty="0" smtClean="0">
                <a:solidFill>
                  <a:schemeClr val="bg1"/>
                </a:solidFill>
              </a:rPr>
              <a:t>(</a:t>
            </a:r>
            <a:r>
              <a:rPr lang="fr-FR" sz="2400" dirty="0">
                <a:solidFill>
                  <a:schemeClr val="bg1"/>
                </a:solidFill>
              </a:rPr>
              <a:t>en </a:t>
            </a:r>
            <a:r>
              <a:rPr lang="fr-FR" sz="2400" dirty="0" err="1">
                <a:solidFill>
                  <a:schemeClr val="bg1"/>
                </a:solidFill>
              </a:rPr>
              <a:t>cyl</a:t>
            </a:r>
            <a:r>
              <a:rPr lang="fr-FR" sz="2400" dirty="0">
                <a:solidFill>
                  <a:schemeClr val="bg1"/>
                </a:solidFill>
              </a:rPr>
              <a:t>+) est vertical, ou dans le cas d'un verre sphérique.</a:t>
            </a:r>
          </a:p>
        </p:txBody>
      </p:sp>
    </p:spTree>
    <p:extLst>
      <p:ext uri="{BB962C8B-B14F-4D97-AF65-F5344CB8AC3E}">
        <p14:creationId xmlns:p14="http://schemas.microsoft.com/office/powerpoint/2010/main" val="76976885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2000"/>
                                        <p:tgtEl>
                                          <p:spTgt spid="5"/>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250"/>
                                        <p:tgtEl>
                                          <p:spTgt spid="6"/>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58000">
              <a:schemeClr val="tx1">
                <a:lumMod val="95000"/>
              </a:schemeClr>
            </a:gs>
            <a:gs pos="100000">
              <a:schemeClr val="bg2">
                <a:shade val="78000"/>
                <a:hueMod val="44000"/>
                <a:satMod val="200000"/>
                <a:lumMod val="69000"/>
              </a:schemeClr>
            </a:gs>
          </a:gsLst>
          <a:lin ang="36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775" y="1545303"/>
            <a:ext cx="11405340" cy="3599316"/>
          </a:xfrm>
        </p:spPr>
        <p:txBody>
          <a:bodyPr/>
          <a:lstStyle/>
          <a:p>
            <a:r>
              <a:rPr lang="fr-FR" dirty="0">
                <a:solidFill>
                  <a:schemeClr val="bg1"/>
                </a:solidFill>
              </a:rPr>
              <a:t>Les deux dessins ci-dessous montrent, l'épaisseur au bord d'un verre torique, on remarque que lorsque l'axe du cylindre est vertical, le verre est mince sur l'axe horizontal et donc il sera aussi mince au bord du calibre une fois taillé (c'est le cas favorable au tranchant). A l'inverse, lorsque l'axe du cylindre est horizontal, le verre est mince en haut et en bas du verre non détouré mais il est épais sur l'axe horizontal et il sera épais partout une fois taillé (c'est le cas défavorable au tranchant). Cela démontre que le verre tranchant n'est pas optimal dans tous les cas.</a:t>
            </a:r>
          </a:p>
        </p:txBody>
      </p:sp>
      <p:pic>
        <p:nvPicPr>
          <p:cNvPr id="4" name="Picture 3" descr="http://www.dicoptic.izispot.com/image_827.jpg"/>
          <p:cNvPicPr/>
          <p:nvPr/>
        </p:nvPicPr>
        <p:blipFill>
          <a:blip r:embed="rId2">
            <a:extLst>
              <a:ext uri="{28A0092B-C50C-407E-A947-70E740481C1C}">
                <a14:useLocalDpi xmlns:a14="http://schemas.microsoft.com/office/drawing/2010/main" val="0"/>
              </a:ext>
            </a:extLst>
          </a:blip>
          <a:srcRect/>
          <a:stretch>
            <a:fillRect/>
          </a:stretch>
        </p:blipFill>
        <p:spPr bwMode="auto">
          <a:xfrm>
            <a:off x="2661311" y="3998794"/>
            <a:ext cx="2866031" cy="2555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http://www.dicoptic.izispot.com/image_828.jpg"/>
          <p:cNvPicPr/>
          <p:nvPr/>
        </p:nvPicPr>
        <p:blipFill>
          <a:blip r:embed="rId3">
            <a:extLst>
              <a:ext uri="{28A0092B-C50C-407E-A947-70E740481C1C}">
                <a14:useLocalDpi xmlns:a14="http://schemas.microsoft.com/office/drawing/2010/main" val="0"/>
              </a:ext>
            </a:extLst>
          </a:blip>
          <a:srcRect/>
          <a:stretch>
            <a:fillRect/>
          </a:stretch>
        </p:blipFill>
        <p:spPr bwMode="auto">
          <a:xfrm>
            <a:off x="6455391" y="3993259"/>
            <a:ext cx="3330054" cy="25555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ffectLst>
                <a:outerShdw blurRad="50800" dist="88900" dir="5400000" algn="ctr" rotWithShape="0">
                  <a:srgbClr val="000000">
                    <a:alpha val="43137"/>
                  </a:srgbClr>
                </a:outerShdw>
              </a:effectLst>
            </a:endParaRPr>
          </a:p>
        </p:txBody>
      </p:sp>
      <p:sp>
        <p:nvSpPr>
          <p:cNvPr id="9" name="TextBox 8"/>
          <p:cNvSpPr txBox="1"/>
          <p:nvPr/>
        </p:nvSpPr>
        <p:spPr>
          <a:xfrm>
            <a:off x="9880979" y="5533120"/>
            <a:ext cx="2033517" cy="101566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sz="2000" b="1" dirty="0"/>
              <a:t>Cas défavorable au tranchant </a:t>
            </a:r>
            <a:r>
              <a:rPr lang="fr-FR" b="1" dirty="0">
                <a:solidFill>
                  <a:schemeClr val="bg1"/>
                </a:solidFill>
              </a:rPr>
              <a:t> </a:t>
            </a:r>
            <a:endParaRPr lang="fr-FR" dirty="0">
              <a:solidFill>
                <a:schemeClr val="bg1"/>
              </a:solidFill>
            </a:endParaRPr>
          </a:p>
        </p:txBody>
      </p:sp>
      <p:sp>
        <p:nvSpPr>
          <p:cNvPr id="11" name="TextBox 10"/>
          <p:cNvSpPr txBox="1"/>
          <p:nvPr/>
        </p:nvSpPr>
        <p:spPr>
          <a:xfrm>
            <a:off x="352775" y="5519183"/>
            <a:ext cx="2034000" cy="10296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b="1" dirty="0">
                <a:solidFill>
                  <a:schemeClr val="bg1"/>
                </a:solidFill>
              </a:rPr>
              <a:t>Cas favorable du tranchant</a:t>
            </a:r>
            <a:endParaRPr lang="fr-FR" dirty="0">
              <a:solidFill>
                <a:schemeClr val="bg1"/>
              </a:solidFill>
            </a:endParaRPr>
          </a:p>
        </p:txBody>
      </p:sp>
    </p:spTree>
    <p:extLst>
      <p:ext uri="{BB962C8B-B14F-4D97-AF65-F5344CB8AC3E}">
        <p14:creationId xmlns:p14="http://schemas.microsoft.com/office/powerpoint/2010/main" val="334900174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par>
                                <p:cTn id="12" presetID="22" presetClass="entr" presetSubtype="4"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4787" y="1599894"/>
            <a:ext cx="11405340" cy="3599316"/>
          </a:xfrm>
        </p:spPr>
        <p:txBody>
          <a:bodyPr/>
          <a:lstStyle/>
          <a:p>
            <a:r>
              <a:rPr lang="fr-FR" dirty="0">
                <a:solidFill>
                  <a:schemeClr val="bg1"/>
                </a:solidFill>
              </a:rPr>
              <a:t>Cette fabrication spéciale porte souvent des noms différents suivant le fabricant </a:t>
            </a:r>
            <a:endParaRPr lang="fr-FR" dirty="0" smtClean="0">
              <a:solidFill>
                <a:schemeClr val="bg1"/>
              </a:solidFill>
            </a:endParaRPr>
          </a:p>
          <a:p>
            <a:r>
              <a:rPr lang="fr-FR" dirty="0" smtClean="0">
                <a:solidFill>
                  <a:schemeClr val="bg1"/>
                </a:solidFill>
              </a:rPr>
              <a:t>Exemple: la technique OPTIMA de </a:t>
            </a:r>
            <a:r>
              <a:rPr lang="fr-FR" dirty="0">
                <a:solidFill>
                  <a:schemeClr val="bg1"/>
                </a:solidFill>
              </a:rPr>
              <a:t>Z</a:t>
            </a:r>
            <a:r>
              <a:rPr lang="fr-FR" dirty="0" smtClean="0">
                <a:solidFill>
                  <a:schemeClr val="bg1"/>
                </a:solidFill>
              </a:rPr>
              <a:t>eiss</a:t>
            </a:r>
          </a:p>
          <a:p>
            <a:r>
              <a:rPr lang="fr-FR" sz="1800" dirty="0" smtClean="0">
                <a:solidFill>
                  <a:schemeClr val="bg1"/>
                </a:solidFill>
              </a:rPr>
              <a:t>https</a:t>
            </a:r>
            <a:r>
              <a:rPr lang="fr-FR" sz="1800" dirty="0">
                <a:solidFill>
                  <a:schemeClr val="bg1"/>
                </a:solidFill>
              </a:rPr>
              <a:t>://</a:t>
            </a:r>
            <a:r>
              <a:rPr lang="fr-FR" sz="1800" dirty="0" smtClean="0">
                <a:solidFill>
                  <a:schemeClr val="bg1"/>
                </a:solidFill>
              </a:rPr>
              <a:t>www.zeiss.fr/vision-care/fr_fr/eye-care-professionals/connaissances-en-matiere-d-optique/espace-experts/fabrication-speciale/optima.html</a:t>
            </a:r>
            <a:endParaRPr lang="fr-FR" sz="1800" dirty="0">
              <a:solidFill>
                <a:schemeClr val="bg1"/>
              </a:solidFill>
            </a:endParaRPr>
          </a:p>
        </p:txBody>
      </p:sp>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169648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Content Placeholder 2"/>
          <p:cNvSpPr>
            <a:spLocks noGrp="1"/>
          </p:cNvSpPr>
          <p:nvPr>
            <p:ph idx="1"/>
          </p:nvPr>
        </p:nvSpPr>
        <p:spPr>
          <a:xfrm>
            <a:off x="368491" y="1518009"/>
            <a:ext cx="11259402" cy="1116009"/>
          </a:xfrm>
        </p:spPr>
        <p:txBody>
          <a:bodyPr>
            <a:normAutofit/>
          </a:bodyPr>
          <a:lstStyle/>
          <a:p>
            <a:r>
              <a:rPr lang="fr-FR" sz="2000" dirty="0" smtClean="0">
                <a:solidFill>
                  <a:schemeClr val="bg1"/>
                </a:solidFill>
              </a:rPr>
              <a:t>Verre </a:t>
            </a:r>
            <a:r>
              <a:rPr lang="fr-FR" sz="2000" dirty="0" err="1" smtClean="0">
                <a:solidFill>
                  <a:schemeClr val="bg1"/>
                </a:solidFill>
              </a:rPr>
              <a:t>precalibre</a:t>
            </a:r>
            <a:r>
              <a:rPr lang="fr-FR" sz="2000" dirty="0" smtClean="0">
                <a:solidFill>
                  <a:schemeClr val="bg1"/>
                </a:solidFill>
              </a:rPr>
              <a:t> permet d’obtenir le verre le plus mince possible en tenant compte de la forme de la monture et de la position de la pupille.</a:t>
            </a:r>
          </a:p>
          <a:p>
            <a:r>
              <a:rPr lang="fr-FR" sz="2000" dirty="0" smtClean="0">
                <a:solidFill>
                  <a:schemeClr val="bg1"/>
                </a:solidFill>
              </a:rPr>
              <a:t>Le dessin ci-dessous montre l'exemple d'un verre plan (+4.00) à 0°</a:t>
            </a:r>
            <a:endParaRPr lang="fr-FR" sz="2000" dirty="0">
              <a:solidFill>
                <a:schemeClr val="bg1"/>
              </a:solidFill>
            </a:endParaRPr>
          </a:p>
        </p:txBody>
      </p:sp>
      <p:sp>
        <p:nvSpPr>
          <p:cNvPr id="9" name="TextBox 8"/>
          <p:cNvSpPr txBox="1"/>
          <p:nvPr/>
        </p:nvSpPr>
        <p:spPr>
          <a:xfrm>
            <a:off x="368491" y="2784144"/>
            <a:ext cx="7206016" cy="4093428"/>
          </a:xfrm>
          <a:prstGeom prst="rect">
            <a:avLst/>
          </a:prstGeom>
          <a:noFill/>
        </p:spPr>
        <p:txBody>
          <a:bodyPr wrap="square" rtlCol="0">
            <a:spAutoFit/>
          </a:bodyPr>
          <a:lstStyle/>
          <a:p>
            <a:pPr marL="342900" indent="-342900">
              <a:buFont typeface="Arial" pitchFamily="34" charset="0"/>
              <a:buChar char="•"/>
            </a:pPr>
            <a:r>
              <a:rPr lang="fr-FR" sz="2400" dirty="0">
                <a:solidFill>
                  <a:schemeClr val="bg1"/>
                </a:solidFill>
              </a:rPr>
              <a:t>On remarque que le verre non taillé est mince en haut et en bas mais une fois taillé, il est épais tout autour du calibre ce qui prouve qu'on aurait pu faire un verre nettement plus </a:t>
            </a:r>
            <a:r>
              <a:rPr lang="fr-FR" sz="2400" dirty="0" smtClean="0">
                <a:solidFill>
                  <a:schemeClr val="bg1"/>
                </a:solidFill>
              </a:rPr>
              <a:t>mince.</a:t>
            </a:r>
          </a:p>
          <a:p>
            <a:pPr marL="342900" indent="-342900">
              <a:buFont typeface="Arial" pitchFamily="34" charset="0"/>
              <a:buChar char="•"/>
            </a:pPr>
            <a:r>
              <a:rPr lang="fr-FR" sz="2400" dirty="0">
                <a:solidFill>
                  <a:schemeClr val="bg1"/>
                </a:solidFill>
              </a:rPr>
              <a:t/>
            </a:r>
            <a:br>
              <a:rPr lang="fr-FR" sz="2400" dirty="0">
                <a:solidFill>
                  <a:schemeClr val="bg1"/>
                </a:solidFill>
              </a:rPr>
            </a:br>
            <a:r>
              <a:rPr lang="fr-FR" sz="2400" dirty="0">
                <a:solidFill>
                  <a:schemeClr val="bg1"/>
                </a:solidFill>
              </a:rPr>
              <a:t>En fait, une fois taillé le bord le plus mince fait 4.76 </a:t>
            </a:r>
            <a:r>
              <a:rPr lang="fr-FR" sz="2400" dirty="0" err="1">
                <a:solidFill>
                  <a:schemeClr val="bg1"/>
                </a:solidFill>
              </a:rPr>
              <a:t>mm.</a:t>
            </a:r>
            <a:r>
              <a:rPr lang="fr-FR" sz="2400" dirty="0">
                <a:solidFill>
                  <a:schemeClr val="bg1"/>
                </a:solidFill>
              </a:rPr>
              <a:t> Si on souhaite avoir un bord mince de 1.0 mm au bord le plus mince du verre taillé, on peut amincir ce verre de 3.76 mm au centre.</a:t>
            </a:r>
          </a:p>
          <a:p>
            <a:r>
              <a:rPr lang="fr-FR" sz="2400" dirty="0">
                <a:solidFill>
                  <a:schemeClr val="bg1"/>
                </a:solidFill>
              </a:rPr>
              <a:t> </a:t>
            </a:r>
          </a:p>
          <a:p>
            <a:endParaRPr lang="fr-FR" sz="2000" dirty="0">
              <a:solidFill>
                <a:schemeClr val="bg1"/>
              </a:solidFill>
            </a:endParaRPr>
          </a:p>
        </p:txBody>
      </p:sp>
      <p:pic>
        <p:nvPicPr>
          <p:cNvPr id="10" name="Picture 9" descr="http://www.dicoptic.izispot.com/image_830.jpg"/>
          <p:cNvPicPr/>
          <p:nvPr/>
        </p:nvPicPr>
        <p:blipFill>
          <a:blip r:embed="rId2">
            <a:extLst>
              <a:ext uri="{28A0092B-C50C-407E-A947-70E740481C1C}">
                <a14:useLocalDpi xmlns:a14="http://schemas.microsoft.com/office/drawing/2010/main" val="0"/>
              </a:ext>
            </a:extLst>
          </a:blip>
          <a:srcRect/>
          <a:stretch>
            <a:fillRect/>
          </a:stretch>
        </p:blipFill>
        <p:spPr bwMode="auto">
          <a:xfrm>
            <a:off x="7760599" y="3937884"/>
            <a:ext cx="3514725" cy="2920116"/>
          </a:xfrm>
          <a:prstGeom prst="rect">
            <a:avLst/>
          </a:prstGeom>
          <a:ln w="38100" cap="sq">
            <a:solidFill>
              <a:srgbClr val="000000"/>
            </a:solidFill>
            <a:prstDash val="solid"/>
            <a:miter lim="800000"/>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20687549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500"/>
                                        <p:tgtEl>
                                          <p:spTgt spid="8">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0565640" y="200493"/>
            <a:ext cx="1642281" cy="1105469"/>
          </a:xfrm>
          <a:prstGeom prst="rect">
            <a:avLst/>
          </a:prstGeom>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owchart: Process 6"/>
          <p:cNvSpPr/>
          <p:nvPr/>
        </p:nvSpPr>
        <p:spPr>
          <a:xfrm>
            <a:off x="0" y="200493"/>
            <a:ext cx="10413242" cy="1105469"/>
          </a:xfrm>
          <a:prstGeom prst="flowChartProcess">
            <a:avLst/>
          </a:prstGeom>
          <a:solidFill>
            <a:schemeClr val="bg1"/>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Content Placeholder 1"/>
          <p:cNvSpPr>
            <a:spLocks noGrp="1"/>
          </p:cNvSpPr>
          <p:nvPr>
            <p:ph idx="1"/>
          </p:nvPr>
        </p:nvSpPr>
        <p:spPr>
          <a:xfrm>
            <a:off x="518615" y="1429579"/>
            <a:ext cx="11054686" cy="1313622"/>
          </a:xfrm>
        </p:spPr>
        <p:txBody>
          <a:bodyPr/>
          <a:lstStyle/>
          <a:p>
            <a:r>
              <a:rPr lang="fr-FR" dirty="0" smtClean="0">
                <a:solidFill>
                  <a:schemeClr val="bg1"/>
                </a:solidFill>
              </a:rPr>
              <a:t>Le </a:t>
            </a:r>
            <a:r>
              <a:rPr lang="fr-FR" dirty="0">
                <a:solidFill>
                  <a:schemeClr val="bg1"/>
                </a:solidFill>
              </a:rPr>
              <a:t>dessin </a:t>
            </a:r>
            <a:r>
              <a:rPr lang="fr-FR" dirty="0" smtClean="0">
                <a:solidFill>
                  <a:schemeClr val="bg1"/>
                </a:solidFill>
              </a:rPr>
              <a:t>ci-dessous  </a:t>
            </a:r>
            <a:r>
              <a:rPr lang="fr-FR" dirty="0">
                <a:solidFill>
                  <a:schemeClr val="bg1"/>
                </a:solidFill>
              </a:rPr>
              <a:t>montre le même verre avec un axe de cylindre vertical. Cette fois, après détourage, le verre a déjà un bord mince de 1.0 mm (comme le verre non détouré). On ne peut donc pas l'optimiser.</a:t>
            </a:r>
          </a:p>
        </p:txBody>
      </p:sp>
      <p:pic>
        <p:nvPicPr>
          <p:cNvPr id="8" name="Picture 7" descr="http://www.dicoptic.izispot.com/image_832.jpg"/>
          <p:cNvPicPr/>
          <p:nvPr/>
        </p:nvPicPr>
        <p:blipFill>
          <a:blip r:embed="rId2">
            <a:extLst>
              <a:ext uri="{28A0092B-C50C-407E-A947-70E740481C1C}">
                <a14:useLocalDpi xmlns:a14="http://schemas.microsoft.com/office/drawing/2010/main" val="0"/>
              </a:ext>
            </a:extLst>
          </a:blip>
          <a:srcRect/>
          <a:stretch>
            <a:fillRect/>
          </a:stretch>
        </p:blipFill>
        <p:spPr bwMode="auto">
          <a:xfrm>
            <a:off x="8984492" y="3028595"/>
            <a:ext cx="2857500" cy="2847975"/>
          </a:xfrm>
          <a:prstGeom prst="rect">
            <a:avLst/>
          </a:prstGeom>
          <a:ln w="38100" cap="sq">
            <a:solidFill>
              <a:srgbClr val="000000"/>
            </a:solidFill>
            <a:prstDash val="solid"/>
            <a:miter lim="800000"/>
          </a:ln>
          <a:effectLst>
            <a:outerShdw blurRad="50800" dist="38100" dir="16200000" rotWithShape="0">
              <a:prstClr val="black">
                <a:alpha val="40000"/>
              </a:prstClr>
            </a:outerShdw>
          </a:effectLst>
          <a:scene3d>
            <a:camera prst="orthographicFront"/>
            <a:lightRig rig="threePt" dir="t"/>
          </a:scene3d>
          <a:sp3d>
            <a:bevelT/>
          </a:sp3d>
        </p:spPr>
      </p:pic>
      <p:sp>
        <p:nvSpPr>
          <p:cNvPr id="4" name="TextBox 3"/>
          <p:cNvSpPr txBox="1"/>
          <p:nvPr/>
        </p:nvSpPr>
        <p:spPr>
          <a:xfrm>
            <a:off x="245660" y="2638105"/>
            <a:ext cx="8570794" cy="2677656"/>
          </a:xfrm>
          <a:prstGeom prst="rect">
            <a:avLst/>
          </a:prstGeom>
          <a:noFill/>
        </p:spPr>
        <p:txBody>
          <a:bodyPr wrap="square" rtlCol="0">
            <a:spAutoFit/>
          </a:bodyPr>
          <a:lstStyle/>
          <a:p>
            <a:pPr marL="342900" lvl="0" indent="-342900">
              <a:buFont typeface="Arial" pitchFamily="34" charset="0"/>
              <a:buChar char="•"/>
            </a:pPr>
            <a:r>
              <a:rPr lang="fr-FR" sz="2400" dirty="0">
                <a:solidFill>
                  <a:schemeClr val="bg1"/>
                </a:solidFill>
              </a:rPr>
              <a:t>Le verre </a:t>
            </a:r>
            <a:r>
              <a:rPr lang="fr-FR" sz="2400" dirty="0" err="1">
                <a:solidFill>
                  <a:schemeClr val="bg1"/>
                </a:solidFill>
              </a:rPr>
              <a:t>précalibré</a:t>
            </a:r>
            <a:r>
              <a:rPr lang="fr-FR" sz="2400" dirty="0">
                <a:solidFill>
                  <a:schemeClr val="bg1"/>
                </a:solidFill>
              </a:rPr>
              <a:t> n'a pas toujours pour but d'amincir les verres. Dans certains cas (montage </a:t>
            </a:r>
            <a:r>
              <a:rPr lang="fr-FR" sz="2400" dirty="0" err="1">
                <a:solidFill>
                  <a:schemeClr val="bg1"/>
                </a:solidFill>
              </a:rPr>
              <a:t>Nylor</a:t>
            </a:r>
            <a:r>
              <a:rPr lang="fr-FR" sz="2400" dirty="0">
                <a:solidFill>
                  <a:schemeClr val="bg1"/>
                </a:solidFill>
              </a:rPr>
              <a:t>, montage </a:t>
            </a:r>
            <a:r>
              <a:rPr lang="fr-FR" sz="2400" dirty="0" smtClean="0">
                <a:solidFill>
                  <a:schemeClr val="bg1"/>
                </a:solidFill>
              </a:rPr>
              <a:t>percé…), </a:t>
            </a:r>
            <a:r>
              <a:rPr lang="fr-FR" sz="2400" dirty="0">
                <a:solidFill>
                  <a:schemeClr val="bg1"/>
                </a:solidFill>
              </a:rPr>
              <a:t>on peut obtenir un verre plus épais que le verre standard mais cela est nécessaire pour pouvoir le monter correctement dans la monture</a:t>
            </a:r>
            <a:r>
              <a:rPr lang="fr-FR" sz="2400" dirty="0" smtClean="0">
                <a:solidFill>
                  <a:schemeClr val="bg1"/>
                </a:solidFill>
              </a:rPr>
              <a:t>.</a:t>
            </a:r>
          </a:p>
          <a:p>
            <a:pPr marL="342900" indent="-342900">
              <a:buFont typeface="Arial" pitchFamily="34" charset="0"/>
              <a:buChar char="•"/>
            </a:pPr>
            <a:r>
              <a:rPr lang="fr-FR" sz="2400" dirty="0" smtClean="0">
                <a:solidFill>
                  <a:schemeClr val="bg1"/>
                </a:solidFill>
              </a:rPr>
              <a:t>Le </a:t>
            </a:r>
            <a:r>
              <a:rPr lang="fr-FR" sz="2400" dirty="0" err="1">
                <a:solidFill>
                  <a:schemeClr val="bg1"/>
                </a:solidFill>
              </a:rPr>
              <a:t>précalibrage</a:t>
            </a:r>
            <a:r>
              <a:rPr lang="fr-FR" sz="2400" dirty="0">
                <a:solidFill>
                  <a:schemeClr val="bg1"/>
                </a:solidFill>
              </a:rPr>
              <a:t> garanti d'obtenir le verre le plus mince possible pour le type de monture choisi</a:t>
            </a:r>
            <a:r>
              <a:rPr lang="fr-FR" sz="2400" dirty="0" smtClean="0">
                <a:solidFill>
                  <a:schemeClr val="bg1"/>
                </a:solidFill>
              </a:rPr>
              <a:t>.</a:t>
            </a:r>
            <a:endParaRPr lang="fr-FR" sz="2400" dirty="0">
              <a:solidFill>
                <a:schemeClr val="bg1"/>
              </a:solidFill>
            </a:endParaRPr>
          </a:p>
        </p:txBody>
      </p:sp>
    </p:spTree>
    <p:extLst>
      <p:ext uri="{BB962C8B-B14F-4D97-AF65-F5344CB8AC3E}">
        <p14:creationId xmlns:p14="http://schemas.microsoft.com/office/powerpoint/2010/main" val="20687549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uiExpand="1" build="p"/>
    </p:bldLst>
  </p:timing>
</p:sld>
</file>

<file path=ppt/theme/theme1.xml><?xml version="1.0" encoding="utf-8"?>
<a:theme xmlns:a="http://schemas.openxmlformats.org/drawingml/2006/main" name="Berl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optique" id="{9B77650D-C20F-AE44-8FC6-931A63F6889A}" vid="{6EC005F2-2A4C-664F-800D-048E49986E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402</TotalTime>
  <Words>858</Words>
  <Application>Microsoft Office PowerPoint</Application>
  <PresentationFormat>Personnalisé</PresentationFormat>
  <Paragraphs>82</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Berlin</vt:lpstr>
      <vt:lpstr>Présentation PowerPoint</vt:lpstr>
      <vt:lpstr>Plan</vt:lpstr>
      <vt:lpstr>introduction</vt:lpstr>
      <vt:lpstr>Verre tranchant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zakariairkha@gmail.com</dc:creator>
  <cp:lastModifiedBy>poste05</cp:lastModifiedBy>
  <cp:revision>42</cp:revision>
  <dcterms:created xsi:type="dcterms:W3CDTF">2018-03-03T00:11:53Z</dcterms:created>
  <dcterms:modified xsi:type="dcterms:W3CDTF">2021-04-11T13:46:43Z</dcterms:modified>
</cp:coreProperties>
</file>